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8" d="100"/>
          <a:sy n="88" d="100"/>
        </p:scale>
        <p:origin x="69"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27D60F9E-CAB1-4AF1-8CB7-A677856EEAEF}" type="datetimeFigureOut">
              <a:rPr lang="en-MY" smtClean="0"/>
              <a:t>5/4/2021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220279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27D60F9E-CAB1-4AF1-8CB7-A677856EEAEF}" type="datetimeFigureOut">
              <a:rPr lang="en-MY" smtClean="0"/>
              <a:t>5/4/2021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84774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27D60F9E-CAB1-4AF1-8CB7-A677856EEAEF}" type="datetimeFigureOut">
              <a:rPr lang="en-MY" smtClean="0"/>
              <a:t>5/4/2021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5469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27D60F9E-CAB1-4AF1-8CB7-A677856EEAEF}" type="datetimeFigureOut">
              <a:rPr lang="en-MY" smtClean="0"/>
              <a:t>5/4/2021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236479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D60F9E-CAB1-4AF1-8CB7-A677856EEAEF}" type="datetimeFigureOut">
              <a:rPr lang="en-MY" smtClean="0"/>
              <a:t>5/4/2021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86459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27D60F9E-CAB1-4AF1-8CB7-A677856EEAEF}" type="datetimeFigureOut">
              <a:rPr lang="en-MY" smtClean="0"/>
              <a:t>5/4/2021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53370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27D60F9E-CAB1-4AF1-8CB7-A677856EEAEF}" type="datetimeFigureOut">
              <a:rPr lang="en-MY" smtClean="0"/>
              <a:t>5/4/2021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540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27D60F9E-CAB1-4AF1-8CB7-A677856EEAEF}" type="datetimeFigureOut">
              <a:rPr lang="en-MY" smtClean="0"/>
              <a:t>5/4/2021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18529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60F9E-CAB1-4AF1-8CB7-A677856EEAEF}" type="datetimeFigureOut">
              <a:rPr lang="en-MY" smtClean="0"/>
              <a:t>5/4/2021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359147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D60F9E-CAB1-4AF1-8CB7-A677856EEAEF}" type="datetimeFigureOut">
              <a:rPr lang="en-MY" smtClean="0"/>
              <a:t>5/4/2021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192325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D60F9E-CAB1-4AF1-8CB7-A677856EEAEF}" type="datetimeFigureOut">
              <a:rPr lang="en-MY" smtClean="0"/>
              <a:t>5/4/2021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08367BEE-5FF1-4118-A852-11ABE24E8740}" type="slidenum">
              <a:rPr lang="en-MY" smtClean="0"/>
              <a:t>‹#›</a:t>
            </a:fld>
            <a:endParaRPr lang="en-MY"/>
          </a:p>
        </p:txBody>
      </p:sp>
    </p:spTree>
    <p:extLst>
      <p:ext uri="{BB962C8B-B14F-4D97-AF65-F5344CB8AC3E}">
        <p14:creationId xmlns:p14="http://schemas.microsoft.com/office/powerpoint/2010/main" val="1429644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60F9E-CAB1-4AF1-8CB7-A677856EEAEF}" type="datetimeFigureOut">
              <a:rPr lang="en-MY" smtClean="0"/>
              <a:t>5/4/2021</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67BEE-5FF1-4118-A852-11ABE24E8740}" type="slidenum">
              <a:rPr lang="en-MY" smtClean="0"/>
              <a:t>‹#›</a:t>
            </a:fld>
            <a:endParaRPr lang="en-MY"/>
          </a:p>
        </p:txBody>
      </p:sp>
    </p:spTree>
    <p:extLst>
      <p:ext uri="{BB962C8B-B14F-4D97-AF65-F5344CB8AC3E}">
        <p14:creationId xmlns:p14="http://schemas.microsoft.com/office/powerpoint/2010/main" val="372767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1026495"/>
              </p:ext>
            </p:extLst>
          </p:nvPr>
        </p:nvGraphicFramePr>
        <p:xfrm>
          <a:off x="80212" y="31306"/>
          <a:ext cx="12079704" cy="6089711"/>
        </p:xfrm>
        <a:graphic>
          <a:graphicData uri="http://schemas.openxmlformats.org/drawingml/2006/table">
            <a:tbl>
              <a:tblPr firstRow="1" bandRow="1">
                <a:tableStyleId>{2D5ABB26-0587-4C30-8999-92F81FD0307C}</a:tableStyleId>
              </a:tblPr>
              <a:tblGrid>
                <a:gridCol w="3023726">
                  <a:extLst>
                    <a:ext uri="{9D8B030D-6E8A-4147-A177-3AD203B41FA5}">
                      <a16:colId xmlns:a16="http://schemas.microsoft.com/office/drawing/2014/main" val="1242669362"/>
                    </a:ext>
                  </a:extLst>
                </a:gridCol>
                <a:gridCol w="9055978">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kern="1200" dirty="0" smtClean="0">
                          <a:solidFill>
                            <a:schemeClr val="tx1"/>
                          </a:solidFill>
                          <a:effectLst/>
                          <a:latin typeface="Verdana" panose="020B0604030504040204" pitchFamily="34" charset="0"/>
                          <a:ea typeface="Verdana" panose="020B0604030504040204" pitchFamily="34" charset="0"/>
                          <a:cs typeface="+mn-cs"/>
                        </a:rPr>
                        <a:t>Study of A</a:t>
                      </a:r>
                      <a:r>
                        <a:rPr lang="en-MY" sz="1600" kern="1200" dirty="0" err="1">
                          <a:solidFill>
                            <a:schemeClr val="tx1"/>
                          </a:solidFill>
                          <a:effectLst/>
                          <a:latin typeface="Verdana" panose="020B0604030504040204" pitchFamily="34" charset="0"/>
                          <a:ea typeface="Verdana" panose="020B0604030504040204" pitchFamily="34" charset="0"/>
                          <a:cs typeface="+mn-cs"/>
                        </a:rPr>
                        <a:t>nti</a:t>
                      </a:r>
                      <a:r>
                        <a:rPr lang="en-MY" sz="1600" kern="1200" dirty="0">
                          <a:solidFill>
                            <a:schemeClr val="tx1"/>
                          </a:solidFill>
                          <a:effectLst/>
                          <a:latin typeface="Verdana" panose="020B0604030504040204" pitchFamily="34" charset="0"/>
                          <a:ea typeface="Verdana" panose="020B0604030504040204" pitchFamily="34" charset="0"/>
                          <a:cs typeface="+mn-cs"/>
                        </a:rPr>
                        <a:t>-fogging Coating using Powder Physical Vapour Deposition for Eyeglasses Application</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1074135">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Fogging on</a:t>
                      </a:r>
                      <a:r>
                        <a:rPr lang="en-US" sz="1600" baseline="0" noProof="0" dirty="0">
                          <a:latin typeface="Verdana" panose="020B0604030504040204" pitchFamily="34" charset="0"/>
                          <a:ea typeface="Verdana" panose="020B0604030504040204" pitchFamily="34" charset="0"/>
                          <a:cs typeface="Verdana" panose="020B0604030504040204" pitchFamily="34" charset="0"/>
                        </a:rPr>
                        <a:t> eyeglasses can be a nuisance and arise safety issue to the wearer.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Superhydrophilic</a:t>
                      </a:r>
                      <a:r>
                        <a:rPr lang="en-US" sz="1600" baseline="0" noProof="0" dirty="0">
                          <a:latin typeface="Verdana" panose="020B0604030504040204" pitchFamily="34" charset="0"/>
                          <a:ea typeface="Verdana" panose="020B0604030504040204" pitchFamily="34" charset="0"/>
                          <a:cs typeface="Verdana" panose="020B0604030504040204" pitchFamily="34" charset="0"/>
                        </a:rPr>
                        <a:t> coating has been widely used to provide antifogging property to optical glasses. This project aims to develop an anti-fogging coating of </a:t>
                      </a:r>
                      <a:r>
                        <a:rPr lang="en-MY" sz="1600" kern="1200" dirty="0">
                          <a:solidFill>
                            <a:schemeClr val="tx1"/>
                          </a:solidFill>
                          <a:effectLst/>
                          <a:latin typeface="Verdana" panose="020B0604030504040204" pitchFamily="34" charset="0"/>
                          <a:ea typeface="Verdana" panose="020B0604030504040204" pitchFamily="34" charset="0"/>
                          <a:cs typeface="+mn-cs"/>
                        </a:rPr>
                        <a:t>TiO</a:t>
                      </a:r>
                      <a:r>
                        <a:rPr lang="en-MY" sz="1600" kern="1200" baseline="-25000" dirty="0">
                          <a:solidFill>
                            <a:schemeClr val="tx1"/>
                          </a:solidFill>
                          <a:effectLst/>
                          <a:latin typeface="Verdana" panose="020B0604030504040204" pitchFamily="34" charset="0"/>
                          <a:ea typeface="Verdana" panose="020B0604030504040204" pitchFamily="34" charset="0"/>
                          <a:cs typeface="+mn-cs"/>
                        </a:rPr>
                        <a:t>2</a:t>
                      </a:r>
                      <a:r>
                        <a:rPr lang="en-MY" sz="1600" kern="1200" dirty="0">
                          <a:solidFill>
                            <a:schemeClr val="tx1"/>
                          </a:solidFill>
                          <a:effectLst/>
                          <a:latin typeface="Verdana" panose="020B0604030504040204" pitchFamily="34" charset="0"/>
                          <a:ea typeface="Verdana" panose="020B0604030504040204" pitchFamily="34" charset="0"/>
                          <a:cs typeface="+mn-cs"/>
                        </a:rPr>
                        <a:t>/Si</a:t>
                      </a:r>
                      <a:r>
                        <a:rPr lang="en-MY" sz="1600" kern="1200" baseline="-25000" dirty="0">
                          <a:solidFill>
                            <a:schemeClr val="tx1"/>
                          </a:solidFill>
                          <a:effectLst/>
                          <a:latin typeface="Verdana" panose="020B0604030504040204" pitchFamily="34" charset="0"/>
                          <a:ea typeface="Verdana" panose="020B0604030504040204" pitchFamily="34" charset="0"/>
                          <a:cs typeface="+mn-cs"/>
                        </a:rPr>
                        <a:t>3</a:t>
                      </a:r>
                      <a:r>
                        <a:rPr lang="en-MY" sz="1600" kern="1200" dirty="0">
                          <a:solidFill>
                            <a:schemeClr val="tx1"/>
                          </a:solidFill>
                          <a:effectLst/>
                          <a:latin typeface="Verdana" panose="020B0604030504040204" pitchFamily="34" charset="0"/>
                          <a:ea typeface="Verdana" panose="020B0604030504040204" pitchFamily="34" charset="0"/>
                          <a:cs typeface="+mn-cs"/>
                        </a:rPr>
                        <a:t>N</a:t>
                      </a:r>
                      <a:r>
                        <a:rPr lang="en-MY" sz="1600" kern="1200" baseline="-25000" dirty="0">
                          <a:solidFill>
                            <a:schemeClr val="tx1"/>
                          </a:solidFill>
                          <a:effectLst/>
                          <a:latin typeface="Verdana" panose="020B0604030504040204" pitchFamily="34" charset="0"/>
                          <a:ea typeface="Verdana" panose="020B0604030504040204" pitchFamily="34" charset="0"/>
                          <a:cs typeface="+mn-cs"/>
                        </a:rPr>
                        <a:t>4</a:t>
                      </a:r>
                      <a:r>
                        <a:rPr lang="en-US" sz="1600" baseline="0" noProof="0" dirty="0">
                          <a:latin typeface="Verdana" panose="020B0604030504040204" pitchFamily="34" charset="0"/>
                          <a:ea typeface="Verdana" panose="020B0604030504040204" pitchFamily="34" charset="0"/>
                          <a:cs typeface="Verdana" panose="020B0604030504040204" pitchFamily="34" charset="0"/>
                        </a:rPr>
                        <a:t> using powder physical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vapour</a:t>
                      </a:r>
                      <a:r>
                        <a:rPr lang="en-US" sz="1600" baseline="0" noProof="0" dirty="0">
                          <a:latin typeface="Verdana" panose="020B0604030504040204" pitchFamily="34" charset="0"/>
                          <a:ea typeface="Verdana" panose="020B0604030504040204" pitchFamily="34" charset="0"/>
                          <a:cs typeface="Verdana" panose="020B0604030504040204" pitchFamily="34" charset="0"/>
                        </a:rPr>
                        <a:t> deposition (PPVD) technique. </a:t>
                      </a:r>
                      <a:r>
                        <a:rPr lang="en-MY" sz="1600" kern="1200" dirty="0">
                          <a:solidFill>
                            <a:schemeClr val="tx1"/>
                          </a:solidFill>
                          <a:effectLst/>
                          <a:latin typeface="Verdana" panose="020B0604030504040204" pitchFamily="34" charset="0"/>
                          <a:ea typeface="Verdana" panose="020B0604030504040204" pitchFamily="34" charset="0"/>
                          <a:cs typeface="+mn-cs"/>
                        </a:rPr>
                        <a:t>TiO</a:t>
                      </a:r>
                      <a:r>
                        <a:rPr lang="en-MY" sz="1600" kern="1200" baseline="-25000" dirty="0">
                          <a:solidFill>
                            <a:schemeClr val="tx1"/>
                          </a:solidFill>
                          <a:effectLst/>
                          <a:latin typeface="Verdana" panose="020B0604030504040204" pitchFamily="34" charset="0"/>
                          <a:ea typeface="Verdana" panose="020B0604030504040204" pitchFamily="34" charset="0"/>
                          <a:cs typeface="+mn-cs"/>
                        </a:rPr>
                        <a:t>2</a:t>
                      </a:r>
                      <a:r>
                        <a:rPr lang="en-US" sz="1600" baseline="0" noProof="0" dirty="0">
                          <a:latin typeface="Verdana" panose="020B0604030504040204" pitchFamily="34" charset="0"/>
                          <a:ea typeface="Verdana" panose="020B0604030504040204" pitchFamily="34" charset="0"/>
                          <a:cs typeface="Verdana" panose="020B0604030504040204" pitchFamily="34" charset="0"/>
                        </a:rPr>
                        <a:t> coating has been found to show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superhydrophilicity</a:t>
                      </a:r>
                      <a:r>
                        <a:rPr lang="en-US" sz="1600" baseline="0" noProof="0" dirty="0">
                          <a:latin typeface="Verdana" panose="020B0604030504040204" pitchFamily="34" charset="0"/>
                          <a:ea typeface="Verdana" panose="020B0604030504040204" pitchFamily="34" charset="0"/>
                          <a:cs typeface="Verdana" panose="020B0604030504040204" pitchFamily="34" charset="0"/>
                        </a:rPr>
                        <a:t> after annealing process. Annealing on ceramic has often associated with cracking. The coating deposition by PPVD allows addition of several powder elements for coating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to </a:t>
                      </a:r>
                      <a:r>
                        <a:rPr lang="en-US" sz="1600" baseline="0" noProof="0" dirty="0">
                          <a:latin typeface="Verdana" panose="020B0604030504040204" pitchFamily="34" charset="0"/>
                          <a:ea typeface="Verdana" panose="020B0604030504040204" pitchFamily="34" charset="0"/>
                          <a:cs typeface="Verdana" panose="020B0604030504040204" pitchFamily="34" charset="0"/>
                        </a:rPr>
                        <a:t>form uniform ultrathin layer. Here, addition of </a:t>
                      </a:r>
                      <a:r>
                        <a:rPr lang="en-MY" sz="1600" kern="1200" dirty="0">
                          <a:solidFill>
                            <a:schemeClr val="tx1"/>
                          </a:solidFill>
                          <a:effectLst/>
                          <a:latin typeface="Verdana" panose="020B0604030504040204" pitchFamily="34" charset="0"/>
                          <a:ea typeface="Verdana" panose="020B0604030504040204" pitchFamily="34" charset="0"/>
                          <a:cs typeface="+mn-cs"/>
                        </a:rPr>
                        <a:t>Si</a:t>
                      </a:r>
                      <a:r>
                        <a:rPr lang="en-MY" sz="1600" kern="1200" baseline="-25000" dirty="0">
                          <a:solidFill>
                            <a:schemeClr val="tx1"/>
                          </a:solidFill>
                          <a:effectLst/>
                          <a:latin typeface="Verdana" panose="020B0604030504040204" pitchFamily="34" charset="0"/>
                          <a:ea typeface="Verdana" panose="020B0604030504040204" pitchFamily="34" charset="0"/>
                          <a:cs typeface="+mn-cs"/>
                        </a:rPr>
                        <a:t>3</a:t>
                      </a:r>
                      <a:r>
                        <a:rPr lang="en-MY" sz="1600" kern="1200" dirty="0">
                          <a:solidFill>
                            <a:schemeClr val="tx1"/>
                          </a:solidFill>
                          <a:effectLst/>
                          <a:latin typeface="Verdana" panose="020B0604030504040204" pitchFamily="34" charset="0"/>
                          <a:ea typeface="Verdana" panose="020B0604030504040204" pitchFamily="34" charset="0"/>
                          <a:cs typeface="+mn-cs"/>
                        </a:rPr>
                        <a:t>N</a:t>
                      </a:r>
                      <a:r>
                        <a:rPr lang="en-MY" sz="1600" kern="1200" baseline="-25000" dirty="0">
                          <a:solidFill>
                            <a:schemeClr val="tx1"/>
                          </a:solidFill>
                          <a:effectLst/>
                          <a:latin typeface="Verdana" panose="020B0604030504040204" pitchFamily="34" charset="0"/>
                          <a:ea typeface="Verdana" panose="020B0604030504040204" pitchFamily="34" charset="0"/>
                          <a:cs typeface="+mn-cs"/>
                        </a:rPr>
                        <a:t>4</a:t>
                      </a:r>
                      <a:r>
                        <a:rPr lang="en-US" sz="1600" baseline="0" noProof="0" dirty="0">
                          <a:latin typeface="Verdana" panose="020B0604030504040204" pitchFamily="34" charset="0"/>
                          <a:ea typeface="Verdana" panose="020B0604030504040204" pitchFamily="34" charset="0"/>
                          <a:cs typeface="Verdana" panose="020B0604030504040204" pitchFamily="34" charset="0"/>
                        </a:rPr>
                        <a:t> to conventional </a:t>
                      </a:r>
                      <a:r>
                        <a:rPr lang="en-MY" sz="1600" kern="1200" dirty="0">
                          <a:solidFill>
                            <a:schemeClr val="tx1"/>
                          </a:solidFill>
                          <a:effectLst/>
                          <a:latin typeface="Verdana" panose="020B0604030504040204" pitchFamily="34" charset="0"/>
                          <a:ea typeface="Verdana" panose="020B0604030504040204" pitchFamily="34" charset="0"/>
                          <a:cs typeface="+mn-cs"/>
                        </a:rPr>
                        <a:t>TiO</a:t>
                      </a:r>
                      <a:r>
                        <a:rPr lang="en-MY" sz="1600" kern="1200" baseline="-25000" dirty="0">
                          <a:solidFill>
                            <a:schemeClr val="tx1"/>
                          </a:solidFill>
                          <a:effectLst/>
                          <a:latin typeface="Verdana" panose="020B0604030504040204" pitchFamily="34" charset="0"/>
                          <a:ea typeface="Verdana" panose="020B0604030504040204" pitchFamily="34" charset="0"/>
                          <a:cs typeface="+mn-cs"/>
                        </a:rPr>
                        <a:t>2</a:t>
                      </a:r>
                      <a:r>
                        <a:rPr lang="en-MY" sz="1600" kern="1200" baseline="-25000" dirty="0">
                          <a:solidFill>
                            <a:schemeClr val="tx1"/>
                          </a:solidFill>
                          <a:effectLst/>
                          <a:latin typeface="+mn-lt"/>
                          <a:ea typeface="+mn-ea"/>
                          <a:cs typeface="+mn-cs"/>
                        </a:rPr>
                        <a:t> </a:t>
                      </a:r>
                      <a:r>
                        <a:rPr lang="en-US" sz="1600" baseline="0" noProof="0" dirty="0">
                          <a:latin typeface="Verdana" panose="020B0604030504040204" pitchFamily="34" charset="0"/>
                          <a:ea typeface="Verdana" panose="020B0604030504040204" pitchFamily="34" charset="0"/>
                          <a:cs typeface="Verdana" panose="020B0604030504040204" pitchFamily="34" charset="0"/>
                        </a:rPr>
                        <a:t>coating may provide great anti-fogging strategy with good mechanical properties without the need of annealing.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fabricate </a:t>
                      </a:r>
                      <a:r>
                        <a:rPr lang="en-MY" sz="1600" kern="1200" dirty="0">
                          <a:solidFill>
                            <a:schemeClr val="tx1"/>
                          </a:solidFill>
                          <a:effectLst/>
                          <a:latin typeface="Verdana" panose="020B0604030504040204" pitchFamily="34" charset="0"/>
                          <a:ea typeface="Verdana" panose="020B0604030504040204" pitchFamily="34" charset="0"/>
                          <a:cs typeface="+mn-cs"/>
                        </a:rPr>
                        <a:t>TiO</a:t>
                      </a:r>
                      <a:r>
                        <a:rPr lang="en-MY" sz="1600" kern="1200" baseline="-25000" dirty="0">
                          <a:solidFill>
                            <a:schemeClr val="tx1"/>
                          </a:solidFill>
                          <a:effectLst/>
                          <a:latin typeface="Verdana" panose="020B0604030504040204" pitchFamily="34" charset="0"/>
                          <a:ea typeface="Verdana" panose="020B0604030504040204" pitchFamily="34" charset="0"/>
                          <a:cs typeface="+mn-cs"/>
                        </a:rPr>
                        <a:t>2</a:t>
                      </a:r>
                      <a:r>
                        <a:rPr lang="en-MY" sz="1600" kern="1200" dirty="0">
                          <a:solidFill>
                            <a:schemeClr val="tx1"/>
                          </a:solidFill>
                          <a:effectLst/>
                          <a:latin typeface="Verdana" panose="020B0604030504040204" pitchFamily="34" charset="0"/>
                          <a:ea typeface="Verdana" panose="020B0604030504040204" pitchFamily="34" charset="0"/>
                          <a:cs typeface="+mn-cs"/>
                        </a:rPr>
                        <a:t>/Si</a:t>
                      </a:r>
                      <a:r>
                        <a:rPr lang="en-MY" sz="1600" kern="1200" baseline="-25000" dirty="0">
                          <a:solidFill>
                            <a:schemeClr val="tx1"/>
                          </a:solidFill>
                          <a:effectLst/>
                          <a:latin typeface="Verdana" panose="020B0604030504040204" pitchFamily="34" charset="0"/>
                          <a:ea typeface="Verdana" panose="020B0604030504040204" pitchFamily="34" charset="0"/>
                          <a:cs typeface="+mn-cs"/>
                        </a:rPr>
                        <a:t>3</a:t>
                      </a:r>
                      <a:r>
                        <a:rPr lang="en-MY" sz="1600" kern="1200" dirty="0">
                          <a:solidFill>
                            <a:schemeClr val="tx1"/>
                          </a:solidFill>
                          <a:effectLst/>
                          <a:latin typeface="Verdana" panose="020B0604030504040204" pitchFamily="34" charset="0"/>
                          <a:ea typeface="Verdana" panose="020B0604030504040204" pitchFamily="34" charset="0"/>
                          <a:cs typeface="+mn-cs"/>
                        </a:rPr>
                        <a:t>N</a:t>
                      </a:r>
                      <a:r>
                        <a:rPr lang="en-MY" sz="1600" kern="1200" baseline="-25000" dirty="0">
                          <a:solidFill>
                            <a:schemeClr val="tx1"/>
                          </a:solidFill>
                          <a:effectLst/>
                          <a:latin typeface="Verdana" panose="020B0604030504040204" pitchFamily="34" charset="0"/>
                          <a:ea typeface="Verdana" panose="020B0604030504040204" pitchFamily="34" charset="0"/>
                          <a:cs typeface="+mn-cs"/>
                        </a:rPr>
                        <a:t>4</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ultra thin layer using PPVD with a </a:t>
                      </a:r>
                      <a:r>
                        <a:rPr lang="en-US" sz="1600" baseline="0" noProof="0" dirty="0">
                          <a:latin typeface="Verdana" panose="020B0604030504040204" pitchFamily="34" charset="0"/>
                          <a:ea typeface="Verdana" panose="020B0604030504040204" pitchFamily="34" charset="0"/>
                          <a:cs typeface="Verdana" panose="020B0604030504040204" pitchFamily="34" charset="0"/>
                        </a:rPr>
                        <a:t>set of parameters range</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characterize resulting coating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in terms of structure and its properties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PPVD set-up, FESEM, AFM, contact angle, UV-Vis Spectroscopy,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thermogravimetry,etc</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AP </a:t>
                      </a:r>
                      <a:r>
                        <a:rPr lang="en-US" sz="1600" noProof="0" dirty="0" err="1">
                          <a:latin typeface="Verdana" panose="020B0604030504040204" pitchFamily="34" charset="0"/>
                          <a:ea typeface="Verdana" panose="020B0604030504040204" pitchFamily="34" charset="0"/>
                          <a:cs typeface="Verdana" panose="020B0604030504040204" pitchFamily="34" charset="0"/>
                        </a:rPr>
                        <a:t>Datin</a:t>
                      </a:r>
                      <a:r>
                        <a:rPr lang="en-US" sz="1600" noProof="0" dirty="0">
                          <a:latin typeface="Verdana" panose="020B0604030504040204" pitchFamily="34" charset="0"/>
                          <a:ea typeface="Verdana" panose="020B0604030504040204" pitchFamily="34" charset="0"/>
                          <a:cs typeface="Verdana" panose="020B0604030504040204" pitchFamily="34" charset="0"/>
                        </a:rPr>
                        <a:t> Ir. Dr. Bushroa Abdul </a:t>
                      </a:r>
                      <a:r>
                        <a:rPr lang="en-US" sz="1600" noProof="0" dirty="0" err="1">
                          <a:latin typeface="Verdana" panose="020B0604030504040204" pitchFamily="34" charset="0"/>
                          <a:ea typeface="Verdana" panose="020B0604030504040204" pitchFamily="34" charset="0"/>
                          <a:cs typeface="Verdana" panose="020B0604030504040204" pitchFamily="34" charset="0"/>
                        </a:rPr>
                        <a:t>Razak</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smtClean="0">
                          <a:latin typeface="Verdana" panose="020B0604030504040204" pitchFamily="34" charset="0"/>
                          <a:ea typeface="Verdana" panose="020B0604030504040204" pitchFamily="34" charset="0"/>
                          <a:cs typeface="Verdana" panose="020B0604030504040204" pitchFamily="34" charset="0"/>
                        </a:rPr>
                        <a:t>(</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Dept</a:t>
                      </a:r>
                      <a:r>
                        <a:rPr lang="en-US" sz="1600" noProof="0" dirty="0" smtClean="0">
                          <a:latin typeface="Verdana" panose="020B0604030504040204" pitchFamily="34" charset="0"/>
                          <a:ea typeface="Verdana" panose="020B0604030504040204" pitchFamily="34" charset="0"/>
                          <a:cs typeface="Verdana" panose="020B0604030504040204" pitchFamily="34" charset="0"/>
                        </a:rPr>
                        <a:t> of Mechanical Eng.)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Engineering (Manufacturing</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Process)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70403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18308334"/>
              </p:ext>
            </p:extLst>
          </p:nvPr>
        </p:nvGraphicFramePr>
        <p:xfrm>
          <a:off x="58882" y="16074"/>
          <a:ext cx="12074236" cy="6772566"/>
        </p:xfrm>
        <a:graphic>
          <a:graphicData uri="http://schemas.openxmlformats.org/drawingml/2006/table">
            <a:tbl>
              <a:tblPr firstRow="1" bandRow="1">
                <a:tableStyleId>{2D5ABB26-0587-4C30-8999-92F81FD0307C}</a:tableStyleId>
              </a:tblPr>
              <a:tblGrid>
                <a:gridCol w="2658291">
                  <a:extLst>
                    <a:ext uri="{9D8B030D-6E8A-4147-A177-3AD203B41FA5}">
                      <a16:colId xmlns:a16="http://schemas.microsoft.com/office/drawing/2014/main" val="1242669362"/>
                    </a:ext>
                  </a:extLst>
                </a:gridCol>
                <a:gridCol w="9415945">
                  <a:extLst>
                    <a:ext uri="{9D8B030D-6E8A-4147-A177-3AD203B41FA5}">
                      <a16:colId xmlns:a16="http://schemas.microsoft.com/office/drawing/2014/main" val="196570415"/>
                    </a:ext>
                  </a:extLst>
                </a:gridCol>
              </a:tblGrid>
              <a:tr h="659191">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Study</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on the uniformity of Ti</a:t>
                      </a:r>
                      <a:r>
                        <a:rPr lang="en-US" sz="1600" noProof="0" dirty="0" smtClean="0">
                          <a:latin typeface="Verdana" panose="020B0604030504040204" pitchFamily="34" charset="0"/>
                          <a:ea typeface="Verdana" panose="020B0604030504040204" pitchFamily="34" charset="0"/>
                          <a:cs typeface="Verdana" panose="020B0604030504040204" pitchFamily="34" charset="0"/>
                        </a:rPr>
                        <a:t>O2 </a:t>
                      </a:r>
                      <a:r>
                        <a:rPr lang="en-US" sz="1600" noProof="0" dirty="0">
                          <a:latin typeface="Verdana" panose="020B0604030504040204" pitchFamily="34" charset="0"/>
                          <a:ea typeface="Verdana" panose="020B0604030504040204" pitchFamily="34" charset="0"/>
                          <a:cs typeface="Verdana" panose="020B0604030504040204" pitchFamily="34" charset="0"/>
                        </a:rPr>
                        <a:t>Nanotubes </a:t>
                      </a:r>
                      <a:r>
                        <a:rPr lang="en-US" sz="1600" noProof="0" dirty="0" smtClean="0">
                          <a:latin typeface="Verdana" panose="020B0604030504040204" pitchFamily="34" charset="0"/>
                          <a:ea typeface="Verdana" panose="020B0604030504040204" pitchFamily="34" charset="0"/>
                          <a:cs typeface="Verdana" panose="020B0604030504040204" pitchFamily="34" charset="0"/>
                        </a:rPr>
                        <a:t>growth via </a:t>
                      </a:r>
                      <a:r>
                        <a:rPr lang="en-US" sz="1600" noProof="0" dirty="0">
                          <a:latin typeface="Verdana" panose="020B0604030504040204" pitchFamily="34" charset="0"/>
                          <a:ea typeface="Verdana" panose="020B0604030504040204" pitchFamily="34" charset="0"/>
                          <a:cs typeface="Verdana" panose="020B0604030504040204" pitchFamily="34" charset="0"/>
                        </a:rPr>
                        <a:t>Plasma Electrolytic Oxidation (PEO) Technique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6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200" noProof="0" dirty="0">
                          <a:latin typeface="Verdana" panose="020B0604030504040204" pitchFamily="34" charset="0"/>
                          <a:ea typeface="Verdana" panose="020B0604030504040204" pitchFamily="34" charset="0"/>
                          <a:cs typeface="Verdana" panose="020B0604030504040204" pitchFamily="34" charset="0"/>
                        </a:rPr>
                        <a:t>Titanium alloys (Ti6Al4V) have been receiving a lot of attention for medical implant applications due to their corrosion resistance, lightweight, biocompatibility, and mechanical strength. Surface modification of Ti6Al4V is frequently investigated to acquire the needed properties to produce better-performing medical devices. According to the literature, the development of passive TiO2 film can provide desired biocompatibility and inertness in titanium alloy implants. Researchers have been focused on improving the osseointegration properties as well as mechanical characteristics through nanostructured coatings. </a:t>
                      </a:r>
                    </a:p>
                    <a:p>
                      <a:pPr algn="just"/>
                      <a:r>
                        <a:rPr lang="en-US" sz="1200" noProof="0" dirty="0">
                          <a:latin typeface="Verdana" panose="020B0604030504040204" pitchFamily="34" charset="0"/>
                          <a:ea typeface="Verdana" panose="020B0604030504040204" pitchFamily="34" charset="0"/>
                          <a:cs typeface="Verdana" panose="020B0604030504040204" pitchFamily="34" charset="0"/>
                        </a:rPr>
                        <a:t>Nanostructured films are preferred over micro-sized films due to their superior corrosion resistance and biocompatibility. Over time, nanostructured TiO2 has been investigated and fabricated by using coating techniques (i.e., sol-gel, hydrothermal) that require a separate annealing process to promote crystallization. However, the requirement of high annealing temperature of these techniques often results in the cracking and failure of the produced coating due to the difference in thermal expansion during the annealing process. Hence, to overcome this limitation, the PEO method will be utilized throughout this research. PEO is an advanced coating technique used to grow porous ceramic layers on light metals that do not require a separate heat treatment step and is observed to effectively enhance mechanical integrity and adhesion.</a:t>
                      </a:r>
                    </a:p>
                    <a:p>
                      <a:pPr algn="just"/>
                      <a:r>
                        <a:rPr lang="en-US" sz="1200" noProof="0" dirty="0">
                          <a:latin typeface="Verdana" panose="020B0604030504040204" pitchFamily="34" charset="0"/>
                          <a:ea typeface="Verdana" panose="020B0604030504040204" pitchFamily="34" charset="0"/>
                          <a:cs typeface="Verdana" panose="020B0604030504040204" pitchFamily="34" charset="0"/>
                        </a:rPr>
                        <a:t>Examination of the physical appearance of the produced coating under FESEM and chemical analysis with EDX will suggest the mechanism of nanotube formation. The physicochemical characterization (Wettability testing, microhardness, adhesion analysis, and wear test) will be conducted to analyze the mechanical and tribological characteristics. </a:t>
                      </a:r>
                      <a:r>
                        <a:rPr lang="en-US" sz="1200" noProof="0" dirty="0" smtClean="0">
                          <a:latin typeface="Verdana" panose="020B0604030504040204" pitchFamily="34" charset="0"/>
                          <a:ea typeface="Verdana" panose="020B0604030504040204" pitchFamily="34" charset="0"/>
                          <a:cs typeface="Verdana" panose="020B0604030504040204" pitchFamily="34" charset="0"/>
                        </a:rPr>
                        <a:t>The</a:t>
                      </a:r>
                      <a:r>
                        <a:rPr lang="en-US" sz="1200" baseline="0" noProof="0" dirty="0" smtClean="0">
                          <a:latin typeface="Verdana" panose="020B0604030504040204" pitchFamily="34" charset="0"/>
                          <a:ea typeface="Verdana" panose="020B0604030504040204" pitchFamily="34" charset="0"/>
                          <a:cs typeface="Verdana" panose="020B0604030504040204" pitchFamily="34" charset="0"/>
                        </a:rPr>
                        <a:t> outcome on the uniformity of the growth will trigger f</a:t>
                      </a:r>
                      <a:r>
                        <a:rPr lang="en-US" sz="1200" noProof="0" dirty="0" smtClean="0">
                          <a:latin typeface="Verdana" panose="020B0604030504040204" pitchFamily="34" charset="0"/>
                          <a:ea typeface="Verdana" panose="020B0604030504040204" pitchFamily="34" charset="0"/>
                          <a:cs typeface="Verdana" panose="020B0604030504040204" pitchFamily="34" charset="0"/>
                        </a:rPr>
                        <a:t>urther </a:t>
                      </a:r>
                      <a:r>
                        <a:rPr lang="en-US" sz="1200" noProof="0" dirty="0">
                          <a:latin typeface="Verdana" panose="020B0604030504040204" pitchFamily="34" charset="0"/>
                          <a:ea typeface="Verdana" panose="020B0604030504040204" pitchFamily="34" charset="0"/>
                          <a:cs typeface="Verdana" panose="020B0604030504040204" pitchFamily="34" charset="0"/>
                        </a:rPr>
                        <a:t>analysis on the bioactivity and compatibility of the coating as a medical implant </a:t>
                      </a:r>
                      <a:r>
                        <a:rPr lang="en-US" sz="1200" noProof="0" dirty="0" smtClean="0">
                          <a:latin typeface="Verdana" panose="020B0604030504040204" pitchFamily="34" charset="0"/>
                          <a:ea typeface="Verdana" panose="020B0604030504040204" pitchFamily="34" charset="0"/>
                          <a:cs typeface="Verdana" panose="020B0604030504040204" pitchFamily="34" charset="0"/>
                        </a:rPr>
                        <a:t>in which to be continued in other project.</a:t>
                      </a:r>
                    </a:p>
                    <a:p>
                      <a:pPr algn="just"/>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75360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285750" indent="-285750">
                        <a:buFont typeface="Arial" panose="020B0604020202020204" pitchFamily="34" charset="0"/>
                        <a:buChar char="•"/>
                      </a:pPr>
                      <a:r>
                        <a:rPr lang="en-US" sz="1200" noProof="0" dirty="0">
                          <a:latin typeface="Verdana" panose="020B0604030504040204" pitchFamily="34" charset="0"/>
                          <a:ea typeface="Verdana" panose="020B0604030504040204" pitchFamily="34" charset="0"/>
                          <a:cs typeface="Verdana" panose="020B0604030504040204" pitchFamily="34" charset="0"/>
                        </a:rPr>
                        <a:t>To identify the optimum PEO parameters on the homogeneity distribution of TiO2 nanotubes via optimization method</a:t>
                      </a:r>
                    </a:p>
                    <a:p>
                      <a:pPr marL="285750" indent="-285750">
                        <a:buFont typeface="Arial" panose="020B0604020202020204" pitchFamily="34" charset="0"/>
                        <a:buChar char="•"/>
                      </a:pPr>
                      <a:r>
                        <a:rPr lang="en-US" sz="1200" noProof="0" dirty="0" smtClean="0">
                          <a:latin typeface="Verdana" panose="020B0604030504040204" pitchFamily="34" charset="0"/>
                          <a:ea typeface="Verdana" panose="020B0604030504040204" pitchFamily="34" charset="0"/>
                          <a:cs typeface="Verdana" panose="020B0604030504040204" pitchFamily="34" charset="0"/>
                        </a:rPr>
                        <a:t>To </a:t>
                      </a:r>
                      <a:r>
                        <a:rPr lang="en-US" sz="1200" noProof="0" dirty="0">
                          <a:latin typeface="Verdana" panose="020B0604030504040204" pitchFamily="34" charset="0"/>
                          <a:ea typeface="Verdana" panose="020B0604030504040204" pitchFamily="34" charset="0"/>
                          <a:cs typeface="Verdana" panose="020B0604030504040204" pitchFamily="34" charset="0"/>
                        </a:rPr>
                        <a:t>characterize the </a:t>
                      </a:r>
                      <a:r>
                        <a:rPr lang="en-US" sz="1200" noProof="0" dirty="0" smtClean="0">
                          <a:latin typeface="Verdana" panose="020B0604030504040204" pitchFamily="34" charset="0"/>
                          <a:ea typeface="Verdana" panose="020B0604030504040204" pitchFamily="34" charset="0"/>
                          <a:cs typeface="Verdana" panose="020B0604030504040204" pitchFamily="34" charset="0"/>
                        </a:rPr>
                        <a:t>TiO2 </a:t>
                      </a:r>
                      <a:r>
                        <a:rPr lang="en-US" sz="1200" noProof="0" dirty="0">
                          <a:latin typeface="Verdana" panose="020B0604030504040204" pitchFamily="34" charset="0"/>
                          <a:ea typeface="Verdana" panose="020B0604030504040204" pitchFamily="34" charset="0"/>
                          <a:cs typeface="Verdana" panose="020B0604030504040204" pitchFamily="34" charset="0"/>
                        </a:rPr>
                        <a:t>nanotubes towards the possibility of application as a medical implant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325495">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PEO set-up (AMMP lab), FESEM, EDS (Chemistry Dept.), Contact angle analysis,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2770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2840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300" b="1" spc="-50" baseline="0" dirty="0">
                          <a:latin typeface="Verdana" panose="020B0604030504040204" pitchFamily="34" charset="0"/>
                          <a:ea typeface="Verdana" panose="020B0604030504040204" pitchFamily="34" charset="0"/>
                          <a:cs typeface="Verdana" panose="020B0604030504040204" pitchFamily="34" charset="0"/>
                        </a:rPr>
                        <a:t> </a:t>
                      </a:r>
                      <a:r>
                        <a:rPr lang="en-US" sz="12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AP </a:t>
                      </a:r>
                      <a:r>
                        <a:rPr lang="en-US" sz="1200" noProof="0" dirty="0" err="1">
                          <a:latin typeface="Verdana" panose="020B0604030504040204" pitchFamily="34" charset="0"/>
                          <a:ea typeface="Verdana" panose="020B0604030504040204" pitchFamily="34" charset="0"/>
                          <a:cs typeface="Verdana" panose="020B0604030504040204" pitchFamily="34" charset="0"/>
                        </a:rPr>
                        <a:t>Datin</a:t>
                      </a:r>
                      <a:r>
                        <a:rPr lang="en-US" sz="1200" noProof="0" dirty="0">
                          <a:latin typeface="Verdana" panose="020B0604030504040204" pitchFamily="34" charset="0"/>
                          <a:ea typeface="Verdana" panose="020B0604030504040204" pitchFamily="34" charset="0"/>
                          <a:cs typeface="Verdana" panose="020B0604030504040204" pitchFamily="34" charset="0"/>
                        </a:rPr>
                        <a:t> Ir. Dr. Bushroa Abdul </a:t>
                      </a:r>
                      <a:r>
                        <a:rPr lang="en-US" sz="1200" noProof="0" dirty="0" err="1">
                          <a:latin typeface="Verdana" panose="020B0604030504040204" pitchFamily="34" charset="0"/>
                          <a:ea typeface="Verdana" panose="020B0604030504040204" pitchFamily="34" charset="0"/>
                          <a:cs typeface="Verdana" panose="020B0604030504040204" pitchFamily="34" charset="0"/>
                        </a:rPr>
                        <a:t>Razak</a:t>
                      </a:r>
                      <a:r>
                        <a:rPr lang="en-US" sz="1200" noProof="0" dirty="0">
                          <a:latin typeface="Verdana" panose="020B0604030504040204" pitchFamily="34" charset="0"/>
                          <a:ea typeface="Verdana" panose="020B0604030504040204" pitchFamily="34" charset="0"/>
                          <a:cs typeface="Verdana" panose="020B0604030504040204" pitchFamily="34" charset="0"/>
                        </a:rPr>
                        <a:t> </a:t>
                      </a:r>
                      <a:r>
                        <a:rPr lang="en-US" sz="1200" noProof="0" dirty="0" smtClean="0">
                          <a:latin typeface="Verdana" panose="020B0604030504040204" pitchFamily="34" charset="0"/>
                          <a:ea typeface="Verdana" panose="020B0604030504040204" pitchFamily="34" charset="0"/>
                          <a:cs typeface="Verdana" panose="020B0604030504040204" pitchFamily="34" charset="0"/>
                        </a:rPr>
                        <a:t>(Dep of</a:t>
                      </a:r>
                      <a:r>
                        <a:rPr lang="en-US" sz="12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2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200" noProof="0" dirty="0" err="1" smtClean="0">
                          <a:latin typeface="Verdana" panose="020B0604030504040204" pitchFamily="34" charset="0"/>
                          <a:ea typeface="Verdana" panose="020B0604030504040204" pitchFamily="34" charset="0"/>
                          <a:cs typeface="Verdana" panose="020B0604030504040204" pitchFamily="34" charset="0"/>
                        </a:rPr>
                        <a:t>Eng</a:t>
                      </a:r>
                      <a:r>
                        <a:rPr lang="en-US" sz="1200" noProof="0" dirty="0" smtClean="0">
                          <a:latin typeface="Verdana" panose="020B0604030504040204" pitchFamily="34" charset="0"/>
                          <a:ea typeface="Verdana" panose="020B0604030504040204" pitchFamily="34" charset="0"/>
                          <a:cs typeface="Verdana" panose="020B0604030504040204" pitchFamily="34" charset="0"/>
                        </a:rPr>
                        <a:t>)</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25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Master of </a:t>
                      </a:r>
                      <a:r>
                        <a:rPr lang="en-US" sz="1200" noProof="0" dirty="0" smtClean="0">
                          <a:latin typeface="Verdana" panose="020B0604030504040204" pitchFamily="34" charset="0"/>
                          <a:ea typeface="Verdana" panose="020B0604030504040204" pitchFamily="34" charset="0"/>
                          <a:cs typeface="Verdana" panose="020B0604030504040204" pitchFamily="34" charset="0"/>
                        </a:rPr>
                        <a:t>Mechanical Engineering (Manufacturing</a:t>
                      </a:r>
                      <a:r>
                        <a:rPr lang="en-US" sz="1200" baseline="0" noProof="0" dirty="0" smtClean="0">
                          <a:latin typeface="Verdana" panose="020B0604030504040204" pitchFamily="34" charset="0"/>
                          <a:ea typeface="Verdana" panose="020B0604030504040204" pitchFamily="34" charset="0"/>
                          <a:cs typeface="Verdana" panose="020B0604030504040204" pitchFamily="34" charset="0"/>
                        </a:rPr>
                        <a:t> Process)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Maximum</a:t>
                      </a:r>
                      <a:r>
                        <a:rPr lang="en-US" sz="12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185698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632</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Izzati Fatimah</dc:creator>
  <cp:lastModifiedBy>BUSHROA BINTI ABDUL RAZAK</cp:lastModifiedBy>
  <cp:revision>33</cp:revision>
  <dcterms:created xsi:type="dcterms:W3CDTF">2021-03-30T01:25:34Z</dcterms:created>
  <dcterms:modified xsi:type="dcterms:W3CDTF">2021-04-05T05:36:46Z</dcterms:modified>
</cp:coreProperties>
</file>