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5735586"/>
              </p:ext>
            </p:extLst>
          </p:nvPr>
        </p:nvGraphicFramePr>
        <p:xfrm>
          <a:off x="319312" y="111516"/>
          <a:ext cx="11538859" cy="80404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Parametric studies on </a:t>
                      </a:r>
                      <a:r>
                        <a:rPr lang="en-US" sz="1600" baseline="0" noProof="0" dirty="0">
                          <a:latin typeface="Verdana" panose="020B0604030504040204" pitchFamily="34" charset="0"/>
                          <a:ea typeface="Verdana" panose="020B0604030504040204" pitchFamily="34" charset="0"/>
                          <a:cs typeface="Verdana" panose="020B0604030504040204" pitchFamily="34" charset="0"/>
                        </a:rPr>
                        <a:t>lap-shear </a:t>
                      </a:r>
                      <a:r>
                        <a:rPr lang="en-US" sz="1600" noProof="0" dirty="0">
                          <a:latin typeface="Verdana" panose="020B0604030504040204" pitchFamily="34" charset="0"/>
                          <a:ea typeface="Verdana" panose="020B0604030504040204" pitchFamily="34" charset="0"/>
                          <a:cs typeface="Verdana" panose="020B0604030504040204" pitchFamily="34" charset="0"/>
                        </a:rPr>
                        <a:t>joints geometry design for Sn-Bi solder alloys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Solder alloys are commonly tested with lap-shear tests to study their mechanical properties or low-cycle fatigue performance. The shear stress is taken as the axial load applied divided by the solder joint area; while shear strain is the applied displacement divided by the solder thickness. Complex deformation fields are involved in such loading conditions, therefore the shear strain value can only be taken as a rough estimation. The shear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reported in different studies generally varies even for identical solder composition and substrate combinations. Poor lap-shear joint geometry design may result in a large variance between far-field and nominal response of the shear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of solder joints. The far-field response refers to the shear response measured by the equipment for the overall substrate-solder assembly; while the nominal response refers to the actual shear response in the solder. In this work, the finite element analysis is conducted to compare the effects of solder joint geometry on the accuracy of responses obtained from shear tests reported in the literature. </a:t>
                      </a:r>
                      <a:r>
                        <a:rPr lang="en-US" sz="1600" baseline="0" noProof="0" dirty="0">
                          <a:latin typeface="Verdana" panose="020B0604030504040204" pitchFamily="34" charset="0"/>
                          <a:ea typeface="Verdana" panose="020B0604030504040204" pitchFamily="34" charset="0"/>
                          <a:cs typeface="Verdana" panose="020B0604030504040204" pitchFamily="34" charset="0"/>
                        </a:rPr>
                        <a:t>A numerical model will be developed to relate the simulated and actual strain responses. </a:t>
                      </a:r>
                      <a:r>
                        <a:rPr lang="en-US" sz="1600" noProof="0" dirty="0">
                          <a:latin typeface="Verdana" panose="020B0604030504040204" pitchFamily="34" charset="0"/>
                          <a:ea typeface="Verdana" panose="020B0604030504040204" pitchFamily="34" charset="0"/>
                          <a:cs typeface="Verdana" panose="020B0604030504040204" pitchFamily="34" charset="0"/>
                        </a:rPr>
                        <a:t>The effects of solder thickness,</a:t>
                      </a:r>
                      <a:r>
                        <a:rPr lang="en-US" sz="1600" baseline="0" noProof="0" dirty="0">
                          <a:latin typeface="Verdana" panose="020B0604030504040204" pitchFamily="34" charset="0"/>
                          <a:ea typeface="Verdana" panose="020B0604030504040204" pitchFamily="34" charset="0"/>
                          <a:cs typeface="Verdana" panose="020B0604030504040204" pitchFamily="34" charset="0"/>
                        </a:rPr>
                        <a:t> overlap length, substrate thickness and length will be evaluated to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analyse</a:t>
                      </a:r>
                      <a:r>
                        <a:rPr lang="en-US" sz="1600" baseline="0" noProof="0" dirty="0">
                          <a:latin typeface="Verdana" panose="020B0604030504040204" pitchFamily="34" charset="0"/>
                          <a:ea typeface="Verdana" panose="020B0604030504040204" pitchFamily="34" charset="0"/>
                          <a:cs typeface="Verdana" panose="020B0604030504040204" pitchFamily="34" charset="0"/>
                        </a:rPr>
                        <a:t> the shear deformation experienced by Sn-Bi lead-free solder alloy.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perform numerical modelling of lap-shear solder testing using finite element analysis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conduct parametric studies on lap-shear solder joint geometry</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Goh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Yingxin</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2200440"/>
              </p:ext>
            </p:extLst>
          </p:nvPr>
        </p:nvGraphicFramePr>
        <p:xfrm>
          <a:off x="319312" y="111516"/>
          <a:ext cx="11538859" cy="659916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Effects of strain rate on</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Sn-Bi/Cu </a:t>
                      </a:r>
                      <a:r>
                        <a:rPr lang="en-US" sz="1600" baseline="0" noProof="0" dirty="0">
                          <a:latin typeface="Verdana" panose="020B0604030504040204" pitchFamily="34" charset="0"/>
                          <a:ea typeface="Verdana" panose="020B0604030504040204" pitchFamily="34" charset="0"/>
                          <a:cs typeface="Verdana" panose="020B0604030504040204" pitchFamily="34" charset="0"/>
                        </a:rPr>
                        <a:t>lap-shear solder </a:t>
                      </a:r>
                      <a:r>
                        <a:rPr lang="en-US" sz="1600" noProof="0" dirty="0">
                          <a:latin typeface="Verdana" panose="020B0604030504040204" pitchFamily="34" charset="0"/>
                          <a:ea typeface="Verdana" panose="020B0604030504040204" pitchFamily="34" charset="0"/>
                          <a:cs typeface="Verdana" panose="020B0604030504040204" pitchFamily="34" charset="0"/>
                        </a:rPr>
                        <a:t>joints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Solder alloys are commonly tested with lap-shear tests to study their mechanical properties or low-cycle fatigue performance. Complex deformation fields are involved under such loading conditions, and the shear strain value is highly dependent</a:t>
                      </a:r>
                      <a:r>
                        <a:rPr lang="en-US" sz="1600" baseline="0" noProof="0" dirty="0">
                          <a:latin typeface="Verdana" panose="020B0604030504040204" pitchFamily="34" charset="0"/>
                          <a:ea typeface="Verdana" panose="020B0604030504040204" pitchFamily="34" charset="0"/>
                          <a:cs typeface="Verdana" panose="020B0604030504040204" pitchFamily="34" charset="0"/>
                        </a:rPr>
                        <a:t> on test parameters</a:t>
                      </a:r>
                      <a:r>
                        <a:rPr lang="en-US" sz="1600" noProof="0" dirty="0">
                          <a:latin typeface="Verdana" panose="020B0604030504040204" pitchFamily="34" charset="0"/>
                          <a:ea typeface="Verdana" panose="020B0604030504040204" pitchFamily="34" charset="0"/>
                          <a:cs typeface="Verdana" panose="020B0604030504040204" pitchFamily="34" charset="0"/>
                        </a:rPr>
                        <a:t>. The shear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reported in different studies generally varies for identical solder composition and substrate combinations when loaded under</a:t>
                      </a:r>
                      <a:r>
                        <a:rPr lang="en-US" sz="1600" baseline="0" noProof="0" dirty="0">
                          <a:latin typeface="Verdana" panose="020B0604030504040204" pitchFamily="34" charset="0"/>
                          <a:ea typeface="Verdana" panose="020B0604030504040204" pitchFamily="34" charset="0"/>
                          <a:cs typeface="Verdana" panose="020B0604030504040204" pitchFamily="34" charset="0"/>
                        </a:rPr>
                        <a:t> different strain rate. Testing at high strain rates can simulate impact loading, while at low strain rates simulate vibrational loading. </a:t>
                      </a:r>
                      <a:r>
                        <a:rPr lang="en-US" sz="1600" noProof="0" dirty="0">
                          <a:latin typeface="Verdana" panose="020B0604030504040204" pitchFamily="34" charset="0"/>
                          <a:ea typeface="Verdana" panose="020B0604030504040204" pitchFamily="34" charset="0"/>
                          <a:cs typeface="Verdana" panose="020B0604030504040204" pitchFamily="34" charset="0"/>
                        </a:rPr>
                        <a:t>In this work, the shear modulus and strength of Sn–Bi/Cu lap joint will be investigated by theoretical calculation as a function of strain rate. </a:t>
                      </a:r>
                      <a:r>
                        <a:rPr lang="en-US" sz="1600" baseline="0" noProof="0" dirty="0">
                          <a:latin typeface="Verdana" panose="020B0604030504040204" pitchFamily="34" charset="0"/>
                          <a:ea typeface="Verdana" panose="020B0604030504040204" pitchFamily="34" charset="0"/>
                          <a:cs typeface="Verdana" panose="020B0604030504040204" pitchFamily="34" charset="0"/>
                        </a:rPr>
                        <a:t>A numerical model will be developed to relate the simulated and actual strain responses reported in the literature. </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numerical model correlating simulated and actual strain responses of Sn-Bi/Cu lap-shear solder joints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the effects of strain rate on shear responses of Sn-Bi/Cu lap-shear solder joint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Goh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Yingxin</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297449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49458746"/>
              </p:ext>
            </p:extLst>
          </p:nvPr>
        </p:nvGraphicFramePr>
        <p:xfrm>
          <a:off x="319312" y="111516"/>
          <a:ext cx="11538859" cy="706507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Simulation of </a:t>
                      </a:r>
                      <a:r>
                        <a:rPr lang="en-US" sz="1600" baseline="0" noProof="0" dirty="0">
                          <a:latin typeface="Verdana" panose="020B0604030504040204" pitchFamily="34" charset="0"/>
                          <a:ea typeface="Verdana" panose="020B0604030504040204" pitchFamily="34" charset="0"/>
                          <a:cs typeface="Verdana" panose="020B0604030504040204" pitchFamily="34" charset="0"/>
                        </a:rPr>
                        <a:t>t</a:t>
                      </a:r>
                      <a:r>
                        <a:rPr lang="en-US" sz="1600" noProof="0" dirty="0">
                          <a:latin typeface="Verdana" panose="020B0604030504040204" pitchFamily="34" charset="0"/>
                          <a:ea typeface="Verdana" panose="020B0604030504040204" pitchFamily="34" charset="0"/>
                          <a:cs typeface="Verdana" panose="020B0604030504040204" pitchFamily="34" charset="0"/>
                        </a:rPr>
                        <a:t>hermal cycling on Sn-Bi/Cu </a:t>
                      </a:r>
                      <a:r>
                        <a:rPr lang="en-US" sz="1600" baseline="0" noProof="0" dirty="0">
                          <a:latin typeface="Verdana" panose="020B0604030504040204" pitchFamily="34" charset="0"/>
                          <a:ea typeface="Verdana" panose="020B0604030504040204" pitchFamily="34" charset="0"/>
                          <a:cs typeface="Verdana" panose="020B0604030504040204" pitchFamily="34" charset="0"/>
                        </a:rPr>
                        <a:t>solder </a:t>
                      </a:r>
                      <a:r>
                        <a:rPr lang="en-US" sz="1600" noProof="0" dirty="0">
                          <a:latin typeface="Verdana" panose="020B0604030504040204" pitchFamily="34" charset="0"/>
                          <a:ea typeface="Verdana" panose="020B0604030504040204" pitchFamily="34" charset="0"/>
                          <a:cs typeface="Verdana" panose="020B0604030504040204" pitchFamily="34" charset="0"/>
                        </a:rPr>
                        <a:t>joints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Tin-bismuth eutectic alloy (Sn-58 wt.% Bi) is emerging as a potential lead-free solder alternative. The low melting temperature (138</a:t>
                      </a:r>
                      <a:r>
                        <a:rPr lang="en-US" sz="1600" baseline="30000" noProof="0" dirty="0">
                          <a:latin typeface="Verdana" panose="020B0604030504040204" pitchFamily="34" charset="0"/>
                          <a:ea typeface="Verdana" panose="020B0604030504040204" pitchFamily="34" charset="0"/>
                          <a:cs typeface="Verdana" panose="020B0604030504040204" pitchFamily="34" charset="0"/>
                        </a:rPr>
                        <a:t>o</a:t>
                      </a:r>
                      <a:r>
                        <a:rPr lang="en-US" sz="1600" noProof="0" dirty="0">
                          <a:latin typeface="Verdana" panose="020B0604030504040204" pitchFamily="34" charset="0"/>
                          <a:ea typeface="Verdana" panose="020B0604030504040204" pitchFamily="34" charset="0"/>
                          <a:cs typeface="Verdana" panose="020B0604030504040204" pitchFamily="34" charset="0"/>
                        </a:rPr>
                        <a:t>C) of this alloy makes it a suitable candidate for higher level interconnections and for soldering heat sensitive components. Investigation of thermal fatigue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is one method to evaluate the strain induced when interconnections are in service. Solder joints are subjected to thermal cycling, and the resultant shear strain is the sum of linear thermal expansion of the carrier substrate and the differential thermal expansion between the solder and substrate. In this work, Sn-Bi/Cu solder joints are subjected to temperature</a:t>
                      </a:r>
                      <a:r>
                        <a:rPr lang="en-US" sz="1600" baseline="0" noProof="0" dirty="0">
                          <a:latin typeface="Verdana" panose="020B0604030504040204" pitchFamily="34" charset="0"/>
                          <a:ea typeface="Verdana" panose="020B0604030504040204" pitchFamily="34" charset="0"/>
                          <a:cs typeface="Verdana" panose="020B0604030504040204" pitchFamily="34" charset="0"/>
                        </a:rPr>
                        <a:t> range of </a:t>
                      </a:r>
                      <a:r>
                        <a:rPr lang="en-US" sz="1600" noProof="0" dirty="0">
                          <a:latin typeface="Verdana" panose="020B0604030504040204" pitchFamily="34" charset="0"/>
                          <a:ea typeface="Verdana" panose="020B0604030504040204" pitchFamily="34" charset="0"/>
                          <a:cs typeface="Verdana" panose="020B0604030504040204" pitchFamily="34" charset="0"/>
                        </a:rPr>
                        <a:t>0</a:t>
                      </a:r>
                      <a:r>
                        <a:rPr lang="en-US" sz="1600" baseline="30000" noProof="0" dirty="0">
                          <a:latin typeface="Verdana" panose="020B0604030504040204" pitchFamily="34" charset="0"/>
                          <a:ea typeface="Verdana" panose="020B0604030504040204" pitchFamily="34" charset="0"/>
                          <a:cs typeface="Verdana" panose="020B0604030504040204" pitchFamily="34" charset="0"/>
                        </a:rPr>
                        <a:t>o</a:t>
                      </a:r>
                      <a:r>
                        <a:rPr lang="en-US" sz="1600" noProof="0" dirty="0">
                          <a:latin typeface="Verdana" panose="020B0604030504040204" pitchFamily="34" charset="0"/>
                          <a:ea typeface="Verdana" panose="020B0604030504040204" pitchFamily="34" charset="0"/>
                          <a:cs typeface="Verdana" panose="020B0604030504040204" pitchFamily="34" charset="0"/>
                        </a:rPr>
                        <a:t>C to 100</a:t>
                      </a:r>
                      <a:r>
                        <a:rPr lang="en-US" sz="1600" baseline="30000" noProof="0" dirty="0">
                          <a:latin typeface="Verdana" panose="020B0604030504040204" pitchFamily="34" charset="0"/>
                          <a:ea typeface="Verdana" panose="020B0604030504040204" pitchFamily="34" charset="0"/>
                          <a:cs typeface="Verdana" panose="020B0604030504040204" pitchFamily="34" charset="0"/>
                        </a:rPr>
                        <a:t>o</a:t>
                      </a:r>
                      <a:r>
                        <a:rPr lang="en-US" sz="1600" noProof="0" dirty="0">
                          <a:latin typeface="Verdana" panose="020B0604030504040204" pitchFamily="34" charset="0"/>
                          <a:ea typeface="Verdana" panose="020B0604030504040204" pitchFamily="34" charset="0"/>
                          <a:cs typeface="Verdana" panose="020B0604030504040204" pitchFamily="34" charset="0"/>
                        </a:rPr>
                        <a:t>C to simulate accelerated thermal cycling up to 1000 cycles.</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 properties will be simulated in terms of shear strength, steady state creep rate, and isothermal fatigue resistance as a function of temperature, and compared with mechanical properties reported in the literature.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numerical model correlating simulated and actual thermomechanical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baseline="0" noProof="0" dirty="0">
                          <a:latin typeface="Verdana" panose="020B0604030504040204" pitchFamily="34" charset="0"/>
                          <a:ea typeface="Verdana" panose="020B0604030504040204" pitchFamily="34" charset="0"/>
                          <a:cs typeface="Verdana" panose="020B0604030504040204" pitchFamily="34" charset="0"/>
                        </a:rPr>
                        <a:t> of Sn-Bi/Cu lap-shear solder joints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the effects of thermal cycling on Sn-Bi/Cu lap-shear solder joint</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Goh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Yingxin</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54171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55382620"/>
              </p:ext>
            </p:extLst>
          </p:nvPr>
        </p:nvGraphicFramePr>
        <p:xfrm>
          <a:off x="319312" y="111516"/>
          <a:ext cx="11538859" cy="633355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Materials selection</a:t>
                      </a:r>
                      <a:r>
                        <a:rPr lang="en-US" sz="1600" baseline="0" noProof="0" dirty="0">
                          <a:latin typeface="Verdana" panose="020B0604030504040204" pitchFamily="34" charset="0"/>
                          <a:ea typeface="Verdana" panose="020B0604030504040204" pitchFamily="34" charset="0"/>
                          <a:cs typeface="Verdana" panose="020B0604030504040204" pitchFamily="34" charset="0"/>
                        </a:rPr>
                        <a:t> and d</a:t>
                      </a:r>
                      <a:r>
                        <a:rPr lang="en-US" sz="1600" noProof="0" dirty="0">
                          <a:latin typeface="Verdana" panose="020B0604030504040204" pitchFamily="34" charset="0"/>
                          <a:ea typeface="Verdana" panose="020B0604030504040204" pitchFamily="34" charset="0"/>
                          <a:cs typeface="Verdana" panose="020B0604030504040204" pitchFamily="34" charset="0"/>
                        </a:rPr>
                        <a:t>esign analysis of QFN packages for enhanced board level solder joint reliability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Quad Flat No-Lead (QFN) packages gained popularity in the industry during the last decade or so due to its superior thermal/electrical characteristics, low cost and compact size. QFN packages are widely used in handheld devices where space is a constraint. However, board-level solder joint reliability during thermal cycling test is a critical issue. In this work, a parametric FEA</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model is aimed to be</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developed</a:t>
                      </a:r>
                      <a:r>
                        <a:rPr lang="en-US" sz="1600" noProof="0" dirty="0">
                          <a:latin typeface="Verdana" panose="020B0604030504040204" pitchFamily="34" charset="0"/>
                          <a:ea typeface="Verdana" panose="020B0604030504040204" pitchFamily="34" charset="0"/>
                          <a:cs typeface="Verdana" panose="020B0604030504040204" pitchFamily="34" charset="0"/>
                        </a:rPr>
                        <a:t> for QFN on board with considerations of non-linear material properties of the package. Design analysis will be performed to study the effects of material properties and thermal cycling test condition. This model is expected to predict the fatigue life of solder joint during thermal cycling test to meet the industry standard for customer’s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simulate and validate thermomechanical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baseline="0" noProof="0" dirty="0">
                          <a:latin typeface="Verdana" panose="020B0604030504040204" pitchFamily="34" charset="0"/>
                          <a:ea typeface="Verdana" panose="020B0604030504040204" pitchFamily="34" charset="0"/>
                          <a:cs typeface="Verdana" panose="020B0604030504040204" pitchFamily="34" charset="0"/>
                        </a:rPr>
                        <a:t> of QFN package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conduct parametric studies on materials selection and design of QFN package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Goh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Yingxin</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736079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43611868"/>
              </p:ext>
            </p:extLst>
          </p:nvPr>
        </p:nvGraphicFramePr>
        <p:xfrm>
          <a:off x="319312" y="111516"/>
          <a:ext cx="11538859" cy="65773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Geometry design analysis of QFN packages for enhanced board level solder joint reliability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Quad Flat No-Lead (QFN) packages gained popularity in the industry during the last decade or so due to its superior thermal/electrical characteristics, low cost and compact size. QFN packages are widely used in handheld devices where space is a constraint. However, board-level solder joint reliability during thermal cycling test is a critical issue. In this work, a parametric FEA</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model is aimed to be</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developed</a:t>
                      </a:r>
                      <a:r>
                        <a:rPr lang="en-US" sz="1600" noProof="0" dirty="0">
                          <a:latin typeface="Verdana" panose="020B0604030504040204" pitchFamily="34" charset="0"/>
                          <a:ea typeface="Verdana" panose="020B0604030504040204" pitchFamily="34" charset="0"/>
                          <a:cs typeface="Verdana" panose="020B0604030504040204" pitchFamily="34" charset="0"/>
                        </a:rPr>
                        <a:t> for QFN on board with considerations of detailed pad design, realistic shape of solder joint and solder fillet, and other dimension related parameters of the package. Design analysis will be performed to study the effects of key package dimensions</a:t>
                      </a:r>
                      <a:r>
                        <a:rPr lang="en-US" sz="1600" baseline="0" noProof="0" dirty="0">
                          <a:latin typeface="Verdana" panose="020B0604030504040204" pitchFamily="34" charset="0"/>
                          <a:ea typeface="Verdana" panose="020B0604030504040204" pitchFamily="34" charset="0"/>
                          <a:cs typeface="Verdana" panose="020B0604030504040204" pitchFamily="34" charset="0"/>
                        </a:rPr>
                        <a:t> </a:t>
                      </a:r>
                      <a:r>
                        <a:rPr lang="en-US" sz="1600" noProof="0" dirty="0">
                          <a:latin typeface="Verdana" panose="020B0604030504040204" pitchFamily="34" charset="0"/>
                          <a:ea typeface="Verdana" panose="020B0604030504040204" pitchFamily="34" charset="0"/>
                          <a:cs typeface="Verdana" panose="020B0604030504040204" pitchFamily="34" charset="0"/>
                        </a:rPr>
                        <a:t>and thermal cycling test condition. This model is expected to predict the fatigue life of solder joint during thermal cycling test to meet the industry standard for customer’s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develop numerical model correlating simulated and actual thermomechanical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baseline="0" noProof="0" dirty="0">
                          <a:latin typeface="Verdana" panose="020B0604030504040204" pitchFamily="34" charset="0"/>
                          <a:ea typeface="Verdana" panose="020B0604030504040204" pitchFamily="34" charset="0"/>
                          <a:cs typeface="Verdana" panose="020B0604030504040204" pitchFamily="34" charset="0"/>
                        </a:rPr>
                        <a:t> of QFN package</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conduct parametric studies on QFN package geometry design</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ANSYS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Dr.</a:t>
                      </a:r>
                      <a:r>
                        <a:rPr lang="en-US" sz="1600" baseline="0" noProof="0" dirty="0">
                          <a:latin typeface="Verdana" panose="020B0604030504040204" pitchFamily="34" charset="0"/>
                          <a:ea typeface="Verdana" panose="020B0604030504040204" pitchFamily="34" charset="0"/>
                          <a:cs typeface="Verdana" panose="020B0604030504040204" pitchFamily="34" charset="0"/>
                        </a:rPr>
                        <a:t> Goh </a:t>
                      </a:r>
                      <a:r>
                        <a:rPr lang="en-US" sz="1600" baseline="0" noProof="0" dirty="0" err="1">
                          <a:latin typeface="Verdana" panose="020B0604030504040204" pitchFamily="34" charset="0"/>
                          <a:ea typeface="Verdana" panose="020B0604030504040204" pitchFamily="34" charset="0"/>
                          <a:cs typeface="Verdana" panose="020B0604030504040204" pitchFamily="34" charset="0"/>
                        </a:rPr>
                        <a:t>Yingxin</a:t>
                      </a:r>
                      <a:r>
                        <a:rPr lang="en-US" sz="1600" baseline="0" noProof="0" dirty="0">
                          <a:latin typeface="Verdana" panose="020B0604030504040204" pitchFamily="34" charset="0"/>
                          <a:ea typeface="Verdana" panose="020B0604030504040204" pitchFamily="34" charset="0"/>
                          <a:cs typeface="Verdana" panose="020B0604030504040204" pitchFamily="34" charset="0"/>
                        </a:rPr>
                        <a:t> (Mechanical)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638202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1173</Words>
  <Application>Microsoft Office PowerPoint</Application>
  <PresentationFormat>Widescreen</PresentationFormat>
  <Paragraphs>85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Yingxin Goh</cp:lastModifiedBy>
  <cp:revision>40</cp:revision>
  <dcterms:created xsi:type="dcterms:W3CDTF">2018-01-03T06:54:22Z</dcterms:created>
  <dcterms:modified xsi:type="dcterms:W3CDTF">2021-09-06T09:01:07Z</dcterms:modified>
</cp:coreProperties>
</file>