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C70A7A-BA26-7804-2439-829F035BC2DC}" v="5344" dt="2021-10-01T01:25:02.279"/>
    <p1510:client id="{F0551575-42EA-B831-D500-327D927EC2DC}" v="2941" dt="2021-09-30T08:08:20.4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A ARIFFIN BIN RAJA GHAZILLA" userId="S::r_ariffin@365.um.edu.my::51782aeb-bfa3-4fb8-8542-4d17d60ce87c" providerId="AD" clId="Web-{F0551575-42EA-B831-D500-327D927EC2DC}"/>
    <pc:docChg chg="addSld delSld modSld">
      <pc:chgData name="RAJA ARIFFIN BIN RAJA GHAZILLA" userId="S::r_ariffin@365.um.edu.my::51782aeb-bfa3-4fb8-8542-4d17d60ce87c" providerId="AD" clId="Web-{F0551575-42EA-B831-D500-327D927EC2DC}" dt="2021-09-30T07:59:08.513" v="2925"/>
      <pc:docMkLst>
        <pc:docMk/>
      </pc:docMkLst>
      <pc:sldChg chg="modSp">
        <pc:chgData name="RAJA ARIFFIN BIN RAJA GHAZILLA" userId="S::r_ariffin@365.um.edu.my::51782aeb-bfa3-4fb8-8542-4d17d60ce87c" providerId="AD" clId="Web-{F0551575-42EA-B831-D500-327D927EC2DC}" dt="2021-09-30T07:59:08.513" v="2925"/>
        <pc:sldMkLst>
          <pc:docMk/>
          <pc:sldMk cId="1817560692" sldId="256"/>
        </pc:sldMkLst>
        <pc:graphicFrameChg chg="mod modGraphic">
          <ac:chgData name="RAJA ARIFFIN BIN RAJA GHAZILLA" userId="S::r_ariffin@365.um.edu.my::51782aeb-bfa3-4fb8-8542-4d17d60ce87c" providerId="AD" clId="Web-{F0551575-42EA-B831-D500-327D927EC2DC}" dt="2021-09-30T07:59:08.513" v="2925"/>
          <ac:graphicFrameMkLst>
            <pc:docMk/>
            <pc:sldMk cId="1817560692" sldId="256"/>
            <ac:graphicFrameMk id="4" creationId="{00000000-0000-0000-0000-000000000000}"/>
          </ac:graphicFrameMkLst>
        </pc:graphicFrameChg>
      </pc:sldChg>
      <pc:sldChg chg="del">
        <pc:chgData name="RAJA ARIFFIN BIN RAJA GHAZILLA" userId="S::r_ariffin@365.um.edu.my::51782aeb-bfa3-4fb8-8542-4d17d60ce87c" providerId="AD" clId="Web-{F0551575-42EA-B831-D500-327D927EC2DC}" dt="2021-09-30T04:30:15.553" v="2543"/>
        <pc:sldMkLst>
          <pc:docMk/>
          <pc:sldMk cId="449917529" sldId="257"/>
        </pc:sldMkLst>
      </pc:sldChg>
      <pc:sldChg chg="modSp add replId">
        <pc:chgData name="RAJA ARIFFIN BIN RAJA GHAZILLA" userId="S::r_ariffin@365.um.edu.my::51782aeb-bfa3-4fb8-8542-4d17d60ce87c" providerId="AD" clId="Web-{F0551575-42EA-B831-D500-327D927EC2DC}" dt="2021-09-30T07:58:17.261" v="2679"/>
        <pc:sldMkLst>
          <pc:docMk/>
          <pc:sldMk cId="1975697782" sldId="258"/>
        </pc:sldMkLst>
        <pc:graphicFrameChg chg="mod modGraphic">
          <ac:chgData name="RAJA ARIFFIN BIN RAJA GHAZILLA" userId="S::r_ariffin@365.um.edu.my::51782aeb-bfa3-4fb8-8542-4d17d60ce87c" providerId="AD" clId="Web-{F0551575-42EA-B831-D500-327D927EC2DC}" dt="2021-09-30T07:58:17.261" v="2679"/>
          <ac:graphicFrameMkLst>
            <pc:docMk/>
            <pc:sldMk cId="1975697782" sldId="258"/>
            <ac:graphicFrameMk id="4" creationId="{00000000-0000-0000-0000-000000000000}"/>
          </ac:graphicFrameMkLst>
        </pc:graphicFrameChg>
      </pc:sldChg>
    </pc:docChg>
  </pc:docChgLst>
  <pc:docChgLst>
    <pc:chgData name="RAJA ARIFFIN BIN RAJA GHAZILLA" userId="S::r_ariffin@365.um.edu.my::51782aeb-bfa3-4fb8-8542-4d17d60ce87c" providerId="AD" clId="Web-{75C70A7A-BA26-7804-2439-829F035BC2DC}"/>
    <pc:docChg chg="addSld delSld modSld">
      <pc:chgData name="RAJA ARIFFIN BIN RAJA GHAZILLA" userId="S::r_ariffin@365.um.edu.my::51782aeb-bfa3-4fb8-8542-4d17d60ce87c" providerId="AD" clId="Web-{75C70A7A-BA26-7804-2439-829F035BC2DC}" dt="2021-10-01T01:24:42.012" v="5317"/>
      <pc:docMkLst>
        <pc:docMk/>
      </pc:docMkLst>
      <pc:sldChg chg="modSp add del">
        <pc:chgData name="RAJA ARIFFIN BIN RAJA GHAZILLA" userId="S::r_ariffin@365.um.edu.my::51782aeb-bfa3-4fb8-8542-4d17d60ce87c" providerId="AD" clId="Web-{75C70A7A-BA26-7804-2439-829F035BC2DC}" dt="2021-10-01T00:50:43.640" v="3294"/>
        <pc:sldMkLst>
          <pc:docMk/>
          <pc:sldMk cId="1817560692" sldId="256"/>
        </pc:sldMkLst>
        <pc:graphicFrameChg chg="mod modGraphic">
          <ac:chgData name="RAJA ARIFFIN BIN RAJA GHAZILLA" userId="S::r_ariffin@365.um.edu.my::51782aeb-bfa3-4fb8-8542-4d17d60ce87c" providerId="AD" clId="Web-{75C70A7A-BA26-7804-2439-829F035BC2DC}" dt="2021-10-01T00:50:43.640" v="3294"/>
          <ac:graphicFrameMkLst>
            <pc:docMk/>
            <pc:sldMk cId="1817560692" sldId="256"/>
            <ac:graphicFrameMk id="4" creationId="{00000000-0000-0000-0000-000000000000}"/>
          </ac:graphicFrameMkLst>
        </pc:graphicFrameChg>
      </pc:sldChg>
      <pc:sldChg chg="modSp add replId">
        <pc:chgData name="RAJA ARIFFIN BIN RAJA GHAZILLA" userId="S::r_ariffin@365.um.edu.my::51782aeb-bfa3-4fb8-8542-4d17d60ce87c" providerId="AD" clId="Web-{75C70A7A-BA26-7804-2439-829F035BC2DC}" dt="2021-10-01T00:50:55.500" v="3312"/>
        <pc:sldMkLst>
          <pc:docMk/>
          <pc:sldMk cId="3147631582" sldId="259"/>
        </pc:sldMkLst>
        <pc:graphicFrameChg chg="mod modGraphic">
          <ac:chgData name="RAJA ARIFFIN BIN RAJA GHAZILLA" userId="S::r_ariffin@365.um.edu.my::51782aeb-bfa3-4fb8-8542-4d17d60ce87c" providerId="AD" clId="Web-{75C70A7A-BA26-7804-2439-829F035BC2DC}" dt="2021-10-01T00:50:55.500" v="3312"/>
          <ac:graphicFrameMkLst>
            <pc:docMk/>
            <pc:sldMk cId="3147631582" sldId="259"/>
            <ac:graphicFrameMk id="4" creationId="{00000000-0000-0000-0000-000000000000}"/>
          </ac:graphicFrameMkLst>
        </pc:graphicFrameChg>
      </pc:sldChg>
      <pc:sldChg chg="modSp add replId">
        <pc:chgData name="RAJA ARIFFIN BIN RAJA GHAZILLA" userId="S::r_ariffin@365.um.edu.my::51782aeb-bfa3-4fb8-8542-4d17d60ce87c" providerId="AD" clId="Web-{75C70A7A-BA26-7804-2439-829F035BC2DC}" dt="2021-10-01T01:24:42.012" v="5317"/>
        <pc:sldMkLst>
          <pc:docMk/>
          <pc:sldMk cId="1789877117" sldId="260"/>
        </pc:sldMkLst>
        <pc:graphicFrameChg chg="mod modGraphic">
          <ac:chgData name="RAJA ARIFFIN BIN RAJA GHAZILLA" userId="S::r_ariffin@365.um.edu.my::51782aeb-bfa3-4fb8-8542-4d17d60ce87c" providerId="AD" clId="Web-{75C70A7A-BA26-7804-2439-829F035BC2DC}" dt="2021-10-01T01:24:42.012" v="5317"/>
          <ac:graphicFrameMkLst>
            <pc:docMk/>
            <pc:sldMk cId="1789877117" sldId="260"/>
            <ac:graphicFrameMk id="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7871396"/>
              </p:ext>
            </p:extLst>
          </p:nvPr>
        </p:nvGraphicFramePr>
        <p:xfrm>
          <a:off x="319312" y="111516"/>
          <a:ext cx="11538859" cy="733068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Characterization the product lifespan profile and its relationship with sustainable design for home electronics appliance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With the critical need for sustainability have cause many industries scrambling to introduce sustainable features in their product. More so due to the tightening of global regulatory restrictions and policies that focuses on sustainability. the trend on circular economy have also made sustainble bussinesses more viable option for many industries. Apart from closing the loop of the supply chain in circular economy another main concern is towards the product life prolonging strategies such as design for durability and design for maintainability. But again, different product will have life prolonging characteristics which are often influenced greatly by the consumer behavior. The goal of this study is to further investigate how consumer perception of product use patterns and behaviors and its impact on design attributes of the product. This study will focus on home electronic appliance products. </a:t>
                      </a:r>
                      <a:endParaRPr lang="en-US" sz="1600" noProof="0" dirty="0" err="1">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endParaRPr lang="en-US" sz="1600" noProof="0" dirty="0">
                        <a:latin typeface="Verdana"/>
                        <a:ea typeface="Verdana"/>
                        <a:cs typeface="Verdana" panose="020B0604030504040204" pitchFamily="34" charset="0"/>
                      </a:endParaRPr>
                    </a:p>
                    <a:p>
                      <a:pPr marL="342900" indent="-342900">
                        <a:buAutoNum type="arabicPeriod"/>
                      </a:pPr>
                      <a:r>
                        <a:rPr lang="en-US" sz="1600" noProof="0" dirty="0">
                          <a:latin typeface="Verdana"/>
                          <a:ea typeface="Verdana"/>
                          <a:cs typeface="Verdana" panose="020B0604030504040204" pitchFamily="34" charset="0"/>
                        </a:rPr>
                        <a:t>To Identify Product Lifespan Usage Profile various home electronics appliance categories</a:t>
                      </a:r>
                      <a:endParaRPr lang="en-US" dirty="0"/>
                    </a:p>
                    <a:p>
                      <a:pPr marL="342900" lvl="0" indent="-342900">
                        <a:buAutoNum type="arabicPeriod"/>
                      </a:pPr>
                      <a:r>
                        <a:rPr lang="en-US" sz="1600" baseline="0" noProof="0" dirty="0">
                          <a:latin typeface="Verdana"/>
                          <a:ea typeface="Verdana"/>
                          <a:cs typeface="Verdana" panose="020B0604030504040204" pitchFamily="34" charset="0"/>
                        </a:rPr>
                        <a:t>To identify Life prolonging design factors affecting home electronics product</a:t>
                      </a:r>
                    </a:p>
                    <a:p>
                      <a:pPr marL="342900" lvl="0" indent="-342900">
                        <a:buAutoNum type="arabicPeriod"/>
                      </a:pPr>
                      <a:r>
                        <a:rPr lang="en-US" sz="1600" baseline="0" noProof="0" dirty="0">
                          <a:latin typeface="Verdana"/>
                          <a:ea typeface="Verdana"/>
                        </a:rPr>
                        <a:t>To model the relationship between the lifespan profile and life prolonging design factors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a:buNone/>
                      </a:pPr>
                      <a:r>
                        <a:rPr lang="en-US" sz="1600" noProof="0" dirty="0">
                          <a:latin typeface="Verdana"/>
                          <a:ea typeface="Verdana"/>
                        </a:rPr>
                        <a:t>Not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SPSS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Raja Ariffin Raja </a:t>
                      </a:r>
                      <a:r>
                        <a:rPr lang="en-US" sz="1600" noProof="0" dirty="0" err="1">
                          <a:latin typeface="Verdana"/>
                          <a:ea typeface="Verdana"/>
                          <a:cs typeface="Verdana" panose="020B0604030504040204" pitchFamily="34" charset="0"/>
                        </a:rPr>
                        <a:t>Ghazilla</a:t>
                      </a:r>
                      <a:r>
                        <a:rPr lang="en-US" sz="1600" noProof="0" dirty="0">
                          <a:latin typeface="Verdana"/>
                          <a:ea typeface="Verdana"/>
                          <a:cs typeface="Verdana" panose="020B0604030504040204" pitchFamily="34" charset="0"/>
                        </a:rPr>
                        <a:t> </a:t>
                      </a:r>
                      <a:endParaRPr lang="en-US" sz="1600" noProof="0" dirty="0" err="1">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Master of _____Mechanical_______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01148950"/>
              </p:ext>
            </p:extLst>
          </p:nvPr>
        </p:nvGraphicFramePr>
        <p:xfrm>
          <a:off x="319312" y="111516"/>
          <a:ext cx="11538859" cy="684300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Characterization the product lifespan profile and its relationship with sustainable design factors for furniture products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With the critical need for sustainability have cause many industries scrambling to introduce sustainable features in their product. More so due to the tightening of global regulatory restrictions and policies that focuses on sustainability. the trend on circular economy have also made sustainble bussinesses more viable option for many industries. Apart from closing the loop of the supply chain in circular economy another main concern is towards the product life prolonging strategies such as design for durability and design for maintainability. But again, different product will have life prolonging characteristics which are often influenced greatly by the consumer behavior. The goal of this study is to further investigate how consumer perception of product use patterns and behaviors and its impact on design attributes of the product. This will focus on furniture products. </a:t>
                      </a:r>
                      <a:endParaRPr lang="en-US" sz="1600" noProof="0" dirty="0" err="1">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endParaRPr lang="en-US" sz="1600" noProof="0" dirty="0">
                        <a:latin typeface="Verdana"/>
                        <a:ea typeface="Verdana"/>
                        <a:cs typeface="Verdana" panose="020B0604030504040204" pitchFamily="34" charset="0"/>
                      </a:endParaRPr>
                    </a:p>
                    <a:p>
                      <a:pPr marL="342900" indent="-342900">
                        <a:buAutoNum type="arabicPeriod"/>
                      </a:pPr>
                      <a:r>
                        <a:rPr lang="en-US" sz="1600" noProof="0" dirty="0">
                          <a:latin typeface="Verdana"/>
                          <a:ea typeface="Verdana"/>
                          <a:cs typeface="Verdana" panose="020B0604030504040204" pitchFamily="34" charset="0"/>
                        </a:rPr>
                        <a:t>To Identify Product Lifespan Usage Profile various furniture categories</a:t>
                      </a:r>
                      <a:endParaRPr lang="en-US" dirty="0"/>
                    </a:p>
                    <a:p>
                      <a:pPr marL="342900" lvl="0" indent="-342900">
                        <a:buAutoNum type="arabicPeriod"/>
                      </a:pPr>
                      <a:r>
                        <a:rPr lang="en-US" sz="1600" baseline="0" noProof="0" dirty="0">
                          <a:latin typeface="Verdana"/>
                          <a:ea typeface="Verdana"/>
                          <a:cs typeface="Verdana" panose="020B0604030504040204" pitchFamily="34" charset="0"/>
                        </a:rPr>
                        <a:t>To identify Life prolonging design factors affecting furniture product</a:t>
                      </a:r>
                    </a:p>
                    <a:p>
                      <a:pPr marL="342900" lvl="0" indent="-342900">
                        <a:buAutoNum type="arabicPeriod"/>
                      </a:pPr>
                      <a:r>
                        <a:rPr lang="en-US" sz="1600" baseline="0" noProof="0" dirty="0">
                          <a:latin typeface="Verdana"/>
                          <a:ea typeface="Verdana"/>
                        </a:rPr>
                        <a:t>To model the relationship between the lifespan profile and life prolonging design factors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a:buNone/>
                      </a:pPr>
                      <a:r>
                        <a:rPr lang="en-US" sz="1600" noProof="0" dirty="0">
                          <a:latin typeface="Verdana"/>
                          <a:ea typeface="Verdana"/>
                        </a:rPr>
                        <a:t>Not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SPSS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Raja Ariffin Raja </a:t>
                      </a:r>
                      <a:r>
                        <a:rPr lang="en-US" sz="1600" noProof="0" dirty="0" err="1">
                          <a:latin typeface="Verdana"/>
                          <a:ea typeface="Verdana"/>
                          <a:cs typeface="Verdana" panose="020B0604030504040204" pitchFamily="34" charset="0"/>
                        </a:rPr>
                        <a:t>Ghazilla</a:t>
                      </a:r>
                      <a:r>
                        <a:rPr lang="en-US" sz="1600" noProof="0" dirty="0">
                          <a:latin typeface="Verdana"/>
                          <a:ea typeface="Verdana"/>
                          <a:cs typeface="Verdana" panose="020B0604030504040204" pitchFamily="34" charset="0"/>
                        </a:rPr>
                        <a:t> </a:t>
                      </a:r>
                      <a:endParaRPr lang="en-US" sz="1600" noProof="0" dirty="0" err="1">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Master of _____Mechanical_______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147631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65421520"/>
              </p:ext>
            </p:extLst>
          </p:nvPr>
        </p:nvGraphicFramePr>
        <p:xfrm>
          <a:off x="319312" y="111516"/>
          <a:ext cx="11538859" cy="657739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a:latin typeface="Verdana"/>
                          <a:ea typeface="Verdana"/>
                          <a:cs typeface="Verdana" panose="020B0604030504040204" pitchFamily="34" charset="0"/>
                        </a:rPr>
                        <a:t>Development of autonomously operated tractor grabber arm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The palm oil industry are experiencing an acute labor shortages especially when at time of crisis such as the covid-19 pandemic. As such the industry is fast moving towards automation which is a leap forward from the currently mechanized operations.  Thus, many of equipment and machineries needs to move toward  automation to reduce the need for manual </a:t>
                      </a:r>
                      <a:r>
                        <a:rPr lang="en-US" sz="1600" noProof="0">
                          <a:latin typeface="Verdana"/>
                          <a:ea typeface="Verdana"/>
                          <a:cs typeface="Verdana" panose="020B0604030504040204" pitchFamily="34" charset="0"/>
                        </a:rPr>
                        <a:t>labor. One of the much-</a:t>
                      </a:r>
                      <a:r>
                        <a:rPr lang="en-US" sz="1600" noProof="0" dirty="0">
                          <a:latin typeface="Verdana"/>
                          <a:ea typeface="Verdana"/>
                          <a:cs typeface="Verdana" panose="020B0604030504040204" pitchFamily="34" charset="0"/>
                        </a:rPr>
                        <a:t>needed automated machine is the Tractor with Arm grabber which is used to pick up harvested palm fresh fruit bunch on the ground. currently a skilled driver is required to operate such machines which runs on hydraulic. Thus, there is a need to develop an autonomously operated grabber arm much like the autonomous pick and place robots in the manufacturing plants. This project assumes that the movement of the tractor itself is autonomous covered by a different sub-project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a:ea typeface="Verdana"/>
                          <a:cs typeface="Verdana" panose="020B0604030504040204" pitchFamily="34" charset="0"/>
                        </a:rPr>
                        <a:t>To analyze  the task requirements in the FFB </a:t>
                      </a:r>
                      <a:endParaRPr lang="en-US" sz="1600" baseline="0" noProof="0" dirty="0">
                        <a:latin typeface="Verdana"/>
                        <a:ea typeface="Verdana"/>
                        <a:cs typeface="Verdana" panose="020B0604030504040204" pitchFamily="34" charset="0"/>
                      </a:endParaRPr>
                    </a:p>
                    <a:p>
                      <a:pPr marL="342900" indent="-342900">
                        <a:buFont typeface="+mj-lt"/>
                        <a:buAutoNum type="arabicPeriod"/>
                      </a:pPr>
                      <a:r>
                        <a:rPr lang="en-US" sz="1600" noProof="0" dirty="0">
                          <a:latin typeface="Verdana"/>
                          <a:ea typeface="Verdana"/>
                          <a:cs typeface="Verdana" panose="020B0604030504040204" pitchFamily="34" charset="0"/>
                        </a:rPr>
                        <a:t>To develop the control hardware and model carry out the task</a:t>
                      </a:r>
                      <a:endParaRPr lang="en-US" sz="1600" baseline="0" noProof="0" dirty="0">
                        <a:latin typeface="Verdana"/>
                        <a:ea typeface="Verdana"/>
                        <a:cs typeface="Verdana" panose="020B0604030504040204" pitchFamily="34" charset="0"/>
                      </a:endParaRPr>
                    </a:p>
                    <a:p>
                      <a:pPr marL="342900" indent="-342900">
                        <a:buFont typeface="+mj-lt"/>
                        <a:buAutoNum type="arabicPeriod"/>
                      </a:pPr>
                      <a:r>
                        <a:rPr lang="en-US" sz="1600" baseline="0" noProof="0" dirty="0">
                          <a:latin typeface="Verdana"/>
                          <a:ea typeface="Verdana"/>
                          <a:cs typeface="Verdana" panose="020B0604030504040204" pitchFamily="34" charset="0"/>
                        </a:rPr>
                        <a:t>To optimize the control model in increasing efficiency</a:t>
                      </a:r>
                      <a:endParaRPr lang="en-US" sz="1600" noProof="0" dirty="0">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a:buNone/>
                      </a:pPr>
                      <a:r>
                        <a:rPr lang="en-US" sz="1600" noProof="0">
                          <a:latin typeface="Verdana"/>
                          <a:ea typeface="Verdana"/>
                        </a:rPr>
                        <a:t>Equipment is available in the lab , workshop equipment</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a:latin typeface="Verdana"/>
                          <a:ea typeface="Verdana"/>
                          <a:cs typeface="Verdana" panose="020B0604030504040204" pitchFamily="34" charset="0"/>
                        </a:rPr>
                        <a:t>Software is available in the lab , CAD / Arduino Programming</a:t>
                      </a:r>
                      <a:endParaRPr lang="en-US" sz="1600" noProof="0" dirty="0">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Raja Ariffin Raja </a:t>
                      </a:r>
                      <a:r>
                        <a:rPr lang="en-US" sz="1600" noProof="0">
                          <a:latin typeface="Verdana"/>
                          <a:ea typeface="Verdana"/>
                          <a:cs typeface="Verdana" panose="020B0604030504040204" pitchFamily="34" charset="0"/>
                        </a:rPr>
                        <a:t>Ghazilla </a:t>
                      </a:r>
                      <a:endParaRPr lang="en-US" sz="1600" noProof="0" err="1">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Master of _____Mechanical_______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97569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34394362"/>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Pilot study on the use of Galvanic Surface Response (GSR) in Cognitive Load  Measurements of Augmented Reality Interface</a:t>
                      </a:r>
                      <a:endParaRPr lang="en-US" sz="1600" noProof="0" dirty="0" err="1">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a:buNone/>
                      </a:pPr>
                      <a:r>
                        <a:rPr lang="en-US" sz="1600" b="0" i="0" u="none" strike="noStrike" noProof="0" dirty="0"/>
                        <a:t>Cognitive load of a user represents an  important  factor for adaptive human computer  interfaces,  especially under  high  intensity work conditions and  complex tasks. In the era of IR4.0 the use of Augmented Reality will be more common, and it is found that using AR interface could cause a significant increase of cognitive load. Cognitive load is  variously described as the level of perceived  effort  associated with  learning,  thinking and reasoning.  Cognitive load is often measured via the use of less objective approaches such as the questionnaire-based Nasa TLX.  The goal of this study is to introduce a more objective approach of cognitive load measurement using physiological measurements use GGS sensor. The measurement will be compared with NASA TLX to understand is efficacy</a:t>
                      </a:r>
                      <a:endParaRPr lang="en-US" sz="1600" noProof="0" dirty="0">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a:ea typeface="Verdana"/>
                          <a:cs typeface="Verdana" panose="020B0604030504040204" pitchFamily="34" charset="0"/>
                        </a:rPr>
                        <a:t>To classify and compile the various type of AR interfaces </a:t>
                      </a:r>
                      <a:endParaRPr lang="en-US" sz="1600" baseline="0" noProof="0" dirty="0">
                        <a:latin typeface="Verdana"/>
                        <a:ea typeface="Verdana"/>
                        <a:cs typeface="Verdana" panose="020B0604030504040204" pitchFamily="34" charset="0"/>
                      </a:endParaRPr>
                    </a:p>
                    <a:p>
                      <a:pPr marL="342900" indent="-342900">
                        <a:buFont typeface="+mj-lt"/>
                        <a:buAutoNum type="arabicPeriod"/>
                      </a:pPr>
                      <a:r>
                        <a:rPr lang="en-US" sz="1600" noProof="0" dirty="0">
                          <a:latin typeface="Verdana"/>
                          <a:ea typeface="Verdana"/>
                          <a:cs typeface="Verdana" panose="020B0604030504040204" pitchFamily="34" charset="0"/>
                        </a:rPr>
                        <a:t>To measure the cognitive load of various AR type interface using GSR</a:t>
                      </a:r>
                      <a:endParaRPr lang="en-US" sz="1600" baseline="0" noProof="0" dirty="0">
                        <a:latin typeface="Verdana"/>
                        <a:ea typeface="Verdana"/>
                        <a:cs typeface="Verdana" panose="020B0604030504040204" pitchFamily="34" charset="0"/>
                      </a:endParaRPr>
                    </a:p>
                    <a:p>
                      <a:pPr marL="342900" indent="-342900">
                        <a:buFont typeface="+mj-lt"/>
                        <a:buAutoNum type="arabicPeriod"/>
                      </a:pPr>
                      <a:r>
                        <a:rPr lang="en-US" sz="1600" baseline="0" noProof="0" dirty="0">
                          <a:latin typeface="Verdana"/>
                          <a:ea typeface="Verdana"/>
                          <a:cs typeface="Verdana" panose="020B0604030504040204" pitchFamily="34" charset="0"/>
                        </a:rPr>
                        <a:t>To compare GSR outcome with NASA TLX</a:t>
                      </a:r>
                      <a:endParaRPr lang="en-US" sz="1600" noProof="0" dirty="0">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a:buNone/>
                      </a:pPr>
                      <a:r>
                        <a:rPr lang="en-US" sz="1600" noProof="0" dirty="0">
                          <a:latin typeface="Verdana"/>
                          <a:ea typeface="Verdana"/>
                        </a:rPr>
                        <a:t>Shimmer GSR sensor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a:ea typeface="Verdana"/>
                          <a:cs typeface="Verdana" panose="020B0604030504040204" pitchFamily="34" charset="0"/>
                        </a:rPr>
                        <a:t>Consesys</a:t>
                      </a:r>
                      <a:r>
                        <a:rPr lang="en-US" sz="1600" noProof="0" dirty="0">
                          <a:latin typeface="Verdana"/>
                          <a:ea typeface="Verdana"/>
                          <a:cs typeface="Verdana" panose="020B0604030504040204" pitchFamily="34" charset="0"/>
                        </a:rPr>
                        <a:t> for Shimmer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Raja Ariffin Raja </a:t>
                      </a:r>
                      <a:r>
                        <a:rPr lang="en-US" sz="1600" noProof="0" dirty="0" err="1">
                          <a:latin typeface="Verdana"/>
                          <a:ea typeface="Verdana"/>
                          <a:cs typeface="Verdana" panose="020B0604030504040204" pitchFamily="34" charset="0"/>
                        </a:rPr>
                        <a:t>Ghazilla</a:t>
                      </a:r>
                      <a:r>
                        <a:rPr lang="en-US" sz="1600" noProof="0" dirty="0">
                          <a:latin typeface="Verdana"/>
                          <a:ea typeface="Verdana"/>
                          <a:cs typeface="Verdana" panose="020B0604030504040204" pitchFamily="34" charset="0"/>
                        </a:rPr>
                        <a:t> </a:t>
                      </a:r>
                      <a:endParaRPr lang="en-US" sz="1600" noProof="0" err="1">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a:ea typeface="Verdana"/>
                          <a:cs typeface="Verdana" panose="020B0604030504040204" pitchFamily="34" charset="0"/>
                        </a:rPr>
                        <a:t>Master of _____Mechanical_______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789877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280</Words>
  <Application>Microsoft Office PowerPoint</Application>
  <PresentationFormat>Widescreen</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430</cp:revision>
  <dcterms:created xsi:type="dcterms:W3CDTF">2018-01-03T06:54:22Z</dcterms:created>
  <dcterms:modified xsi:type="dcterms:W3CDTF">2021-10-01T01:25:06Z</dcterms:modified>
</cp:coreProperties>
</file>