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6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4AFF9C49-9E82-4815-95F7-59C21AD7581E}" type="datetimeFigureOut">
              <a:rPr lang="en-US" smtClean="0"/>
              <a:t>9/29/2021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94B13B-EB1F-4AA9-B1F6-82A13B4591DA}" type="slidenum">
              <a:rPr lang="en-US" smtClean="0"/>
              <a:t>‹#›</a:t>
            </a:fld>
            <a:endParaRPr lang="en-US"/>
          </a:p>
        </p:txBody>
      </p:sp>
    </p:spTree>
    <p:extLst>
      <p:ext uri="{BB962C8B-B14F-4D97-AF65-F5344CB8AC3E}">
        <p14:creationId xmlns:p14="http://schemas.microsoft.com/office/powerpoint/2010/main" val="12020021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AFF9C49-9E82-4815-95F7-59C21AD7581E}" type="datetimeFigureOut">
              <a:rPr lang="en-US" smtClean="0"/>
              <a:t>9/29/2021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94B13B-EB1F-4AA9-B1F6-82A13B4591DA}" type="slidenum">
              <a:rPr lang="en-US" smtClean="0"/>
              <a:t>‹#›</a:t>
            </a:fld>
            <a:endParaRPr lang="en-US"/>
          </a:p>
        </p:txBody>
      </p:sp>
    </p:spTree>
    <p:extLst>
      <p:ext uri="{BB962C8B-B14F-4D97-AF65-F5344CB8AC3E}">
        <p14:creationId xmlns:p14="http://schemas.microsoft.com/office/powerpoint/2010/main" val="30488833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AFF9C49-9E82-4815-95F7-59C21AD7581E}" type="datetimeFigureOut">
              <a:rPr lang="en-US" smtClean="0"/>
              <a:t>9/29/2021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94B13B-EB1F-4AA9-B1F6-82A13B4591DA}" type="slidenum">
              <a:rPr lang="en-US" smtClean="0"/>
              <a:t>‹#›</a:t>
            </a:fld>
            <a:endParaRPr lang="en-US"/>
          </a:p>
        </p:txBody>
      </p:sp>
    </p:spTree>
    <p:extLst>
      <p:ext uri="{BB962C8B-B14F-4D97-AF65-F5344CB8AC3E}">
        <p14:creationId xmlns:p14="http://schemas.microsoft.com/office/powerpoint/2010/main" val="27392609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AFF9C49-9E82-4815-95F7-59C21AD7581E}" type="datetimeFigureOut">
              <a:rPr lang="en-US" smtClean="0"/>
              <a:t>9/29/2021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94B13B-EB1F-4AA9-B1F6-82A13B4591DA}" type="slidenum">
              <a:rPr lang="en-US" smtClean="0"/>
              <a:t>‹#›</a:t>
            </a:fld>
            <a:endParaRPr lang="en-US"/>
          </a:p>
        </p:txBody>
      </p:sp>
    </p:spTree>
    <p:extLst>
      <p:ext uri="{BB962C8B-B14F-4D97-AF65-F5344CB8AC3E}">
        <p14:creationId xmlns:p14="http://schemas.microsoft.com/office/powerpoint/2010/main" val="40156881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AFF9C49-9E82-4815-95F7-59C21AD7581E}" type="datetimeFigureOut">
              <a:rPr lang="en-US" smtClean="0"/>
              <a:t>9/29/2021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94B13B-EB1F-4AA9-B1F6-82A13B4591DA}" type="slidenum">
              <a:rPr lang="en-US" smtClean="0"/>
              <a:t>‹#›</a:t>
            </a:fld>
            <a:endParaRPr lang="en-US"/>
          </a:p>
        </p:txBody>
      </p:sp>
    </p:spTree>
    <p:extLst>
      <p:ext uri="{BB962C8B-B14F-4D97-AF65-F5344CB8AC3E}">
        <p14:creationId xmlns:p14="http://schemas.microsoft.com/office/powerpoint/2010/main" val="157179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AFF9C49-9E82-4815-95F7-59C21AD7581E}" type="datetimeFigureOut">
              <a:rPr lang="en-US" smtClean="0"/>
              <a:t>9/29/2021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294B13B-EB1F-4AA9-B1F6-82A13B4591DA}" type="slidenum">
              <a:rPr lang="en-US" smtClean="0"/>
              <a:t>‹#›</a:t>
            </a:fld>
            <a:endParaRPr lang="en-US"/>
          </a:p>
        </p:txBody>
      </p:sp>
    </p:spTree>
    <p:extLst>
      <p:ext uri="{BB962C8B-B14F-4D97-AF65-F5344CB8AC3E}">
        <p14:creationId xmlns:p14="http://schemas.microsoft.com/office/powerpoint/2010/main" val="14823275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AFF9C49-9E82-4815-95F7-59C21AD7581E}" type="datetimeFigureOut">
              <a:rPr lang="en-US" smtClean="0"/>
              <a:t>9/29/2021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294B13B-EB1F-4AA9-B1F6-82A13B4591DA}" type="slidenum">
              <a:rPr lang="en-US" smtClean="0"/>
              <a:t>‹#›</a:t>
            </a:fld>
            <a:endParaRPr lang="en-US"/>
          </a:p>
        </p:txBody>
      </p:sp>
    </p:spTree>
    <p:extLst>
      <p:ext uri="{BB962C8B-B14F-4D97-AF65-F5344CB8AC3E}">
        <p14:creationId xmlns:p14="http://schemas.microsoft.com/office/powerpoint/2010/main" val="34198887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4AFF9C49-9E82-4815-95F7-59C21AD7581E}" type="datetimeFigureOut">
              <a:rPr lang="en-US" smtClean="0"/>
              <a:t>9/29/2021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294B13B-EB1F-4AA9-B1F6-82A13B4591DA}" type="slidenum">
              <a:rPr lang="en-US" smtClean="0"/>
              <a:t>‹#›</a:t>
            </a:fld>
            <a:endParaRPr lang="en-US"/>
          </a:p>
        </p:txBody>
      </p:sp>
    </p:spTree>
    <p:extLst>
      <p:ext uri="{BB962C8B-B14F-4D97-AF65-F5344CB8AC3E}">
        <p14:creationId xmlns:p14="http://schemas.microsoft.com/office/powerpoint/2010/main" val="27087704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AFF9C49-9E82-4815-95F7-59C21AD7581E}" type="datetimeFigureOut">
              <a:rPr lang="en-US" smtClean="0"/>
              <a:t>9/29/2021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294B13B-EB1F-4AA9-B1F6-82A13B4591DA}" type="slidenum">
              <a:rPr lang="en-US" smtClean="0"/>
              <a:t>‹#›</a:t>
            </a:fld>
            <a:endParaRPr lang="en-US"/>
          </a:p>
        </p:txBody>
      </p:sp>
    </p:spTree>
    <p:extLst>
      <p:ext uri="{BB962C8B-B14F-4D97-AF65-F5344CB8AC3E}">
        <p14:creationId xmlns:p14="http://schemas.microsoft.com/office/powerpoint/2010/main" val="4261634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AFF9C49-9E82-4815-95F7-59C21AD7581E}" type="datetimeFigureOut">
              <a:rPr lang="en-US" smtClean="0"/>
              <a:t>9/29/2021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294B13B-EB1F-4AA9-B1F6-82A13B4591DA}" type="slidenum">
              <a:rPr lang="en-US" smtClean="0"/>
              <a:t>‹#›</a:t>
            </a:fld>
            <a:endParaRPr lang="en-US"/>
          </a:p>
        </p:txBody>
      </p:sp>
    </p:spTree>
    <p:extLst>
      <p:ext uri="{BB962C8B-B14F-4D97-AF65-F5344CB8AC3E}">
        <p14:creationId xmlns:p14="http://schemas.microsoft.com/office/powerpoint/2010/main" val="19269713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AFF9C49-9E82-4815-95F7-59C21AD7581E}" type="datetimeFigureOut">
              <a:rPr lang="en-US" smtClean="0"/>
              <a:t>9/29/2021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294B13B-EB1F-4AA9-B1F6-82A13B4591DA}" type="slidenum">
              <a:rPr lang="en-US" smtClean="0"/>
              <a:t>‹#›</a:t>
            </a:fld>
            <a:endParaRPr lang="en-US"/>
          </a:p>
        </p:txBody>
      </p:sp>
    </p:spTree>
    <p:extLst>
      <p:ext uri="{BB962C8B-B14F-4D97-AF65-F5344CB8AC3E}">
        <p14:creationId xmlns:p14="http://schemas.microsoft.com/office/powerpoint/2010/main" val="25633034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AFF9C49-9E82-4815-95F7-59C21AD7581E}" type="datetimeFigureOut">
              <a:rPr lang="en-US" smtClean="0"/>
              <a:t>9/29/2021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294B13B-EB1F-4AA9-B1F6-82A13B4591DA}" type="slidenum">
              <a:rPr lang="en-US" smtClean="0"/>
              <a:t>‹#›</a:t>
            </a:fld>
            <a:endParaRPr lang="en-US"/>
          </a:p>
        </p:txBody>
      </p:sp>
    </p:spTree>
    <p:extLst>
      <p:ext uri="{BB962C8B-B14F-4D97-AF65-F5344CB8AC3E}">
        <p14:creationId xmlns:p14="http://schemas.microsoft.com/office/powerpoint/2010/main" val="10505069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s://www.mdpi.com/1999-4893/11/2/22/htm"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s://link.springer.com/article/10.1007/s40095-015-0180-2"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3302747991"/>
              </p:ext>
            </p:extLst>
          </p:nvPr>
        </p:nvGraphicFramePr>
        <p:xfrm>
          <a:off x="319312" y="111516"/>
          <a:ext cx="11538859" cy="6749294"/>
        </p:xfrm>
        <a:graphic>
          <a:graphicData uri="http://schemas.openxmlformats.org/drawingml/2006/table">
            <a:tbl>
              <a:tblPr firstRow="1" bandRow="1">
                <a:tableStyleId>{2D5ABB26-0587-4C30-8999-92F81FD0307C}</a:tableStyleId>
              </a:tblPr>
              <a:tblGrid>
                <a:gridCol w="2888345">
                  <a:extLst>
                    <a:ext uri="{9D8B030D-6E8A-4147-A177-3AD203B41FA5}">
                      <a16:colId xmlns:a16="http://schemas.microsoft.com/office/drawing/2014/main" val="1242669362"/>
                    </a:ext>
                  </a:extLst>
                </a:gridCol>
                <a:gridCol w="8650514">
                  <a:extLst>
                    <a:ext uri="{9D8B030D-6E8A-4147-A177-3AD203B41FA5}">
                      <a16:colId xmlns:a16="http://schemas.microsoft.com/office/drawing/2014/main" val="196570415"/>
                    </a:ext>
                  </a:extLst>
                </a:gridCol>
              </a:tblGrid>
              <a:tr h="659191">
                <a:tc>
                  <a:txBody>
                    <a:bodyPr/>
                    <a:lstStyle/>
                    <a:p>
                      <a:pPr algn="l"/>
                      <a:r>
                        <a:rPr lang="en-US" sz="1800" b="1" noProof="0" dirty="0">
                          <a:latin typeface="Verdana" panose="020B0604030504040204" pitchFamily="34" charset="0"/>
                          <a:ea typeface="Verdana" panose="020B0604030504040204" pitchFamily="34" charset="0"/>
                          <a:cs typeface="Verdana" panose="020B0604030504040204" pitchFamily="34" charset="0"/>
                        </a:rPr>
                        <a:t>Project Title: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800" b="1" u="none" kern="1200" dirty="0">
                          <a:solidFill>
                            <a:schemeClr val="tx1"/>
                          </a:solidFill>
                          <a:effectLst/>
                          <a:latin typeface="+mn-lt"/>
                          <a:ea typeface="+mn-ea"/>
                          <a:cs typeface="+mn-cs"/>
                        </a:rPr>
                        <a:t>MODELLING AND OPTIMIZATION OF MECHANICAL SYSTEM USING MATLAB SOFTWARE </a:t>
                      </a:r>
                      <a:endParaRPr lang="en-US" sz="1600" u="none" noProof="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568879872"/>
                  </a:ext>
                </a:extLst>
              </a:tr>
              <a:tr h="2436132">
                <a:tc>
                  <a:txBody>
                    <a:bodyPr/>
                    <a:lstStyle/>
                    <a:p>
                      <a:pPr algn="l"/>
                      <a:r>
                        <a:rPr lang="en-US" sz="1800" b="1" noProof="0" dirty="0">
                          <a:latin typeface="Verdana" panose="020B0604030504040204" pitchFamily="34" charset="0"/>
                          <a:ea typeface="Verdana" panose="020B0604030504040204" pitchFamily="34" charset="0"/>
                          <a:cs typeface="Verdana" panose="020B0604030504040204" pitchFamily="34" charset="0"/>
                        </a:rPr>
                        <a:t>Synopsis: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MY" sz="1800" kern="1200" dirty="0">
                          <a:solidFill>
                            <a:schemeClr val="tx1"/>
                          </a:solidFill>
                          <a:effectLst/>
                          <a:latin typeface="+mn-lt"/>
                          <a:ea typeface="+mn-ea"/>
                          <a:cs typeface="+mn-cs"/>
                        </a:rPr>
                        <a:t>Advanced global optimization algorithms have been continuously introduced and improved to solve various complex design optimization problems for which the objective and constraint functions can only be evaluated through computation intensive numerical analyses or simulations with a large number of design variables. The project requires the students to use MATLAB coding to do the modelling and optimization problem in mechanical design. The reference can be found here:</a:t>
                      </a:r>
                      <a:endParaRPr lang="en-US" sz="1800" kern="1200" dirty="0">
                        <a:solidFill>
                          <a:schemeClr val="tx1"/>
                        </a:solidFill>
                        <a:effectLst/>
                        <a:latin typeface="+mn-lt"/>
                        <a:ea typeface="+mn-ea"/>
                        <a:cs typeface="+mn-cs"/>
                      </a:endParaRPr>
                    </a:p>
                    <a:p>
                      <a:r>
                        <a:rPr lang="en-US" sz="1800" u="sng" kern="1200" dirty="0">
                          <a:solidFill>
                            <a:schemeClr val="tx1"/>
                          </a:solidFill>
                          <a:effectLst/>
                          <a:latin typeface="+mn-lt"/>
                          <a:ea typeface="+mn-ea"/>
                          <a:cs typeface="+mn-cs"/>
                          <a:hlinkClick r:id="rId2"/>
                        </a:rPr>
                        <a:t>https://www.mdpi.com/1999-4893/11/2/22/htm</a:t>
                      </a:r>
                      <a:endParaRPr lang="en-US" sz="1800" kern="1200" dirty="0">
                        <a:solidFill>
                          <a:schemeClr val="tx1"/>
                        </a:solidFill>
                        <a:effectLst/>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818854623"/>
                  </a:ext>
                </a:extLst>
              </a:tr>
              <a:tr h="1045029">
                <a:tc>
                  <a:txBody>
                    <a:bodyPr/>
                    <a:lstStyle/>
                    <a:p>
                      <a:pPr algn="l"/>
                      <a:r>
                        <a:rPr lang="en-US" sz="1800" b="1" noProof="0" dirty="0">
                          <a:latin typeface="Verdana" panose="020B0604030504040204" pitchFamily="34" charset="0"/>
                          <a:ea typeface="Verdana" panose="020B0604030504040204" pitchFamily="34" charset="0"/>
                          <a:cs typeface="Verdana" panose="020B0604030504040204" pitchFamily="34" charset="0"/>
                        </a:rPr>
                        <a:t>Objectives: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342900" indent="-342900">
                        <a:buFont typeface="+mj-lt"/>
                        <a:buAutoNum type="arabicPeriod"/>
                      </a:pPr>
                      <a:r>
                        <a:rPr lang="en-US" sz="1600" noProof="0" dirty="0">
                          <a:latin typeface="Verdana" panose="020B0604030504040204" pitchFamily="34" charset="0"/>
                          <a:ea typeface="Verdana" panose="020B0604030504040204" pitchFamily="34" charset="0"/>
                          <a:cs typeface="Verdana" panose="020B0604030504040204" pitchFamily="34" charset="0"/>
                        </a:rPr>
                        <a:t>To</a:t>
                      </a:r>
                      <a:r>
                        <a:rPr lang="en-US" sz="1600" baseline="0" noProof="0" dirty="0">
                          <a:latin typeface="Verdana" panose="020B0604030504040204" pitchFamily="34" charset="0"/>
                          <a:ea typeface="Verdana" panose="020B0604030504040204" pitchFamily="34" charset="0"/>
                          <a:cs typeface="Verdana" panose="020B0604030504040204" pitchFamily="34" charset="0"/>
                        </a:rPr>
                        <a:t> optimize parameters in any chosen mechanical system using optimization algorithms</a:t>
                      </a:r>
                      <a:endParaRPr lang="en-US" sz="1600" noProof="0" dirty="0">
                        <a:latin typeface="Verdana" panose="020B0604030504040204" pitchFamily="34" charset="0"/>
                        <a:ea typeface="Verdana" panose="020B0604030504040204" pitchFamily="34" charset="0"/>
                        <a:cs typeface="Verdana" panose="020B0604030504040204" pitchFamily="34" charset="0"/>
                      </a:endParaRPr>
                    </a:p>
                    <a:p>
                      <a:pPr marL="342900" indent="-342900">
                        <a:buFont typeface="+mj-lt"/>
                        <a:buAutoNum type="arabicPeriod"/>
                      </a:pPr>
                      <a:r>
                        <a:rPr lang="en-US" sz="1600" noProof="0" dirty="0">
                          <a:latin typeface="Verdana" panose="020B0604030504040204" pitchFamily="34" charset="0"/>
                          <a:ea typeface="Verdana" panose="020B0604030504040204" pitchFamily="34" charset="0"/>
                          <a:cs typeface="Verdana" panose="020B0604030504040204" pitchFamily="34" charset="0"/>
                        </a:rPr>
                        <a:t>To</a:t>
                      </a:r>
                      <a:r>
                        <a:rPr lang="en-US" sz="1600" baseline="0" noProof="0" dirty="0">
                          <a:latin typeface="Verdana" panose="020B0604030504040204" pitchFamily="34" charset="0"/>
                          <a:ea typeface="Verdana" panose="020B0604030504040204" pitchFamily="34" charset="0"/>
                          <a:cs typeface="Verdana" panose="020B0604030504040204" pitchFamily="34" charset="0"/>
                        </a:rPr>
                        <a:t> compare the performance of the optimized parameters with different algorithms</a:t>
                      </a:r>
                    </a:p>
                    <a:p>
                      <a:pPr marL="342900" indent="-342900">
                        <a:buFont typeface="+mj-lt"/>
                        <a:buAutoNum type="arabicPeriod"/>
                      </a:pPr>
                      <a:r>
                        <a:rPr lang="en-US" sz="1600" baseline="0" noProof="0" dirty="0">
                          <a:latin typeface="Verdana" panose="020B0604030504040204" pitchFamily="34" charset="0"/>
                          <a:ea typeface="Verdana" panose="020B0604030504040204" pitchFamily="34" charset="0"/>
                          <a:cs typeface="Verdana" panose="020B0604030504040204" pitchFamily="34" charset="0"/>
                        </a:rPr>
                        <a:t>To </a:t>
                      </a:r>
                      <a:r>
                        <a:rPr lang="en-US" sz="1600" dirty="0">
                          <a:latin typeface="Verdana" panose="020B0604030504040204" pitchFamily="34" charset="0"/>
                          <a:ea typeface="Verdana" panose="020B0604030504040204" pitchFamily="34" charset="0"/>
                        </a:rPr>
                        <a:t>Identify the most efficient Evolutionary Algorithm in optimizing Plate Fin Heat Exchangers.</a:t>
                      </a:r>
                      <a:endParaRPr lang="en-US" sz="1600" noProof="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602474013"/>
                  </a:ext>
                </a:extLst>
              </a:tr>
              <a:tr h="478971">
                <a:tc>
                  <a:txBody>
                    <a:bodyPr/>
                    <a:lstStyle/>
                    <a:p>
                      <a:pPr algn="l"/>
                      <a:r>
                        <a:rPr lang="en-US" sz="1800" b="1" noProof="0" dirty="0">
                          <a:latin typeface="Verdana" panose="020B0604030504040204" pitchFamily="34" charset="0"/>
                          <a:ea typeface="Verdana" panose="020B0604030504040204" pitchFamily="34" charset="0"/>
                          <a:cs typeface="Verdana" panose="020B0604030504040204" pitchFamily="34" charset="0"/>
                        </a:rPr>
                        <a:t>Equipment</a:t>
                      </a:r>
                      <a:r>
                        <a:rPr lang="en-US" sz="1800" b="1" baseline="0" noProof="0" dirty="0">
                          <a:latin typeface="Verdana" panose="020B0604030504040204" pitchFamily="34" charset="0"/>
                          <a:ea typeface="Verdana" panose="020B0604030504040204" pitchFamily="34" charset="0"/>
                          <a:cs typeface="Verdana" panose="020B0604030504040204" pitchFamily="34" charset="0"/>
                        </a:rPr>
                        <a:t> required:</a:t>
                      </a:r>
                      <a:endParaRPr lang="en-US" sz="1800" b="1" noProof="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noProof="0" dirty="0">
                          <a:latin typeface="Verdana" panose="020B0604030504040204" pitchFamily="34" charset="0"/>
                          <a:ea typeface="Verdana" panose="020B0604030504040204" pitchFamily="34" charset="0"/>
                          <a:cs typeface="Verdana" panose="020B0604030504040204" pitchFamily="34" charset="0"/>
                        </a:rPr>
                        <a:t>Laptop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055234003"/>
                  </a:ext>
                </a:extLst>
              </a:tr>
              <a:tr h="508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noProof="0" dirty="0">
                          <a:latin typeface="Verdana" panose="020B0604030504040204" pitchFamily="34" charset="0"/>
                          <a:ea typeface="Verdana" panose="020B0604030504040204" pitchFamily="34" charset="0"/>
                          <a:cs typeface="Verdana" panose="020B0604030504040204" pitchFamily="34" charset="0"/>
                        </a:rPr>
                        <a:t>Software required: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noProof="0" dirty="0">
                          <a:latin typeface="Verdana" panose="020B0604030504040204" pitchFamily="34" charset="0"/>
                          <a:ea typeface="Verdana" panose="020B0604030504040204" pitchFamily="34" charset="0"/>
                          <a:cs typeface="Verdana" panose="020B0604030504040204" pitchFamily="34" charset="0"/>
                        </a:rPr>
                        <a:t>MATLAB software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5033410"/>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1" spc="-50" baseline="0" dirty="0">
                          <a:latin typeface="Verdana" panose="020B0604030504040204" pitchFamily="34" charset="0"/>
                          <a:ea typeface="Verdana" panose="020B0604030504040204" pitchFamily="34" charset="0"/>
                          <a:cs typeface="Verdana" panose="020B0604030504040204" pitchFamily="34" charset="0"/>
                        </a:rPr>
                        <a:t>Supervisor</a:t>
                      </a:r>
                      <a:r>
                        <a:rPr lang="en-US" sz="500" b="1" spc="-50" baseline="0" dirty="0">
                          <a:latin typeface="Verdana" panose="020B0604030504040204" pitchFamily="34" charset="0"/>
                          <a:ea typeface="Verdana" panose="020B0604030504040204" pitchFamily="34" charset="0"/>
                          <a:cs typeface="Verdana" panose="020B0604030504040204" pitchFamily="34" charset="0"/>
                        </a:rPr>
                        <a:t> </a:t>
                      </a:r>
                      <a:r>
                        <a:rPr lang="en-US" sz="1600" b="1" spc="-50" baseline="0" dirty="0">
                          <a:latin typeface="Verdana" panose="020B0604030504040204" pitchFamily="34" charset="0"/>
                          <a:ea typeface="Verdana" panose="020B0604030504040204" pitchFamily="34" charset="0"/>
                          <a:cs typeface="Verdana" panose="020B0604030504040204" pitchFamily="34" charset="0"/>
                        </a:rPr>
                        <a:t>(Department):</a:t>
                      </a:r>
                    </a:p>
                  </a:txBody>
                  <a:tcPr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noProof="0" dirty="0">
                          <a:latin typeface="Verdana" panose="020B0604030504040204" pitchFamily="34" charset="0"/>
                          <a:ea typeface="Verdana" panose="020B0604030504040204" pitchFamily="34" charset="0"/>
                          <a:cs typeface="Verdana" panose="020B0604030504040204" pitchFamily="34" charset="0"/>
                        </a:rPr>
                        <a:t>Dr </a:t>
                      </a:r>
                      <a:r>
                        <a:rPr lang="en-US" sz="1600" noProof="0" dirty="0" err="1">
                          <a:latin typeface="Verdana" panose="020B0604030504040204" pitchFamily="34" charset="0"/>
                          <a:ea typeface="Verdana" panose="020B0604030504040204" pitchFamily="34" charset="0"/>
                          <a:cs typeface="Verdana" panose="020B0604030504040204" pitchFamily="34" charset="0"/>
                        </a:rPr>
                        <a:t>Sabariah</a:t>
                      </a:r>
                      <a:r>
                        <a:rPr lang="en-US" sz="1600" noProof="0" dirty="0">
                          <a:latin typeface="Verdana" panose="020B0604030504040204" pitchFamily="34" charset="0"/>
                          <a:ea typeface="Verdana" panose="020B0604030504040204" pitchFamily="34" charset="0"/>
                          <a:cs typeface="Verdana" panose="020B0604030504040204" pitchFamily="34" charset="0"/>
                        </a:rPr>
                        <a:t> </a:t>
                      </a:r>
                      <a:r>
                        <a:rPr lang="en-US" sz="1600" noProof="0" dirty="0" err="1">
                          <a:latin typeface="Verdana" panose="020B0604030504040204" pitchFamily="34" charset="0"/>
                          <a:ea typeface="Verdana" panose="020B0604030504040204" pitchFamily="34" charset="0"/>
                          <a:cs typeface="Verdana" panose="020B0604030504040204" pitchFamily="34" charset="0"/>
                        </a:rPr>
                        <a:t>Julai</a:t>
                      </a:r>
                      <a:endParaRPr lang="en-US" sz="1600" noProof="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714025388"/>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noProof="0" dirty="0">
                          <a:latin typeface="Verdana" panose="020B0604030504040204" pitchFamily="34" charset="0"/>
                          <a:ea typeface="Verdana" panose="020B0604030504040204" pitchFamily="34" charset="0"/>
                          <a:cs typeface="Verdana" panose="020B0604030504040204" pitchFamily="34" charset="0"/>
                        </a:rPr>
                        <a:t>Program:</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noProof="0" dirty="0">
                          <a:latin typeface="Verdana" panose="020B0604030504040204" pitchFamily="34" charset="0"/>
                          <a:ea typeface="Verdana" panose="020B0604030504040204" pitchFamily="34" charset="0"/>
                          <a:cs typeface="Verdana" panose="020B0604030504040204" pitchFamily="34" charset="0"/>
                        </a:rPr>
                        <a:t>Master of Mechanical Engineering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404617686"/>
                  </a:ext>
                </a:extLst>
              </a:tr>
              <a:tr h="370840">
                <a:tc>
                  <a:txBody>
                    <a:bodyPr/>
                    <a:lstStyle/>
                    <a:p>
                      <a:pPr algn="l"/>
                      <a:r>
                        <a:rPr lang="en-US" sz="1800" b="1" noProof="0" dirty="0">
                          <a:latin typeface="Verdana" panose="020B0604030504040204" pitchFamily="34" charset="0"/>
                          <a:ea typeface="Verdana" panose="020B0604030504040204" pitchFamily="34" charset="0"/>
                          <a:cs typeface="Verdana" panose="020B0604030504040204" pitchFamily="34" charset="0"/>
                        </a:rPr>
                        <a:t>Duration: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noProof="0" dirty="0">
                          <a:latin typeface="Verdana" panose="020B0604030504040204" pitchFamily="34" charset="0"/>
                          <a:ea typeface="Verdana" panose="020B0604030504040204" pitchFamily="34" charset="0"/>
                          <a:cs typeface="Verdana" panose="020B0604030504040204" pitchFamily="34" charset="0"/>
                        </a:rPr>
                        <a:t>Maximum</a:t>
                      </a:r>
                      <a:r>
                        <a:rPr lang="en-US" sz="1600" baseline="0" noProof="0" dirty="0">
                          <a:latin typeface="Verdana" panose="020B0604030504040204" pitchFamily="34" charset="0"/>
                          <a:ea typeface="Verdana" panose="020B0604030504040204" pitchFamily="34" charset="0"/>
                          <a:cs typeface="Verdana" panose="020B0604030504040204" pitchFamily="34" charset="0"/>
                        </a:rPr>
                        <a:t> 2 consecutive semesters</a:t>
                      </a:r>
                      <a:endParaRPr lang="en-US" sz="1600" noProof="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192857721"/>
                  </a:ext>
                </a:extLst>
              </a:tr>
            </a:tbl>
          </a:graphicData>
        </a:graphic>
      </p:graphicFrame>
    </p:spTree>
    <p:extLst>
      <p:ext uri="{BB962C8B-B14F-4D97-AF65-F5344CB8AC3E}">
        <p14:creationId xmlns:p14="http://schemas.microsoft.com/office/powerpoint/2010/main" val="18175606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268894755"/>
              </p:ext>
            </p:extLst>
          </p:nvPr>
        </p:nvGraphicFramePr>
        <p:xfrm>
          <a:off x="319312" y="111516"/>
          <a:ext cx="11538859" cy="6239843"/>
        </p:xfrm>
        <a:graphic>
          <a:graphicData uri="http://schemas.openxmlformats.org/drawingml/2006/table">
            <a:tbl>
              <a:tblPr firstRow="1" bandRow="1">
                <a:tableStyleId>{2D5ABB26-0587-4C30-8999-92F81FD0307C}</a:tableStyleId>
              </a:tblPr>
              <a:tblGrid>
                <a:gridCol w="2888345">
                  <a:extLst>
                    <a:ext uri="{9D8B030D-6E8A-4147-A177-3AD203B41FA5}">
                      <a16:colId xmlns:a16="http://schemas.microsoft.com/office/drawing/2014/main" val="1242669362"/>
                    </a:ext>
                  </a:extLst>
                </a:gridCol>
                <a:gridCol w="8650514">
                  <a:extLst>
                    <a:ext uri="{9D8B030D-6E8A-4147-A177-3AD203B41FA5}">
                      <a16:colId xmlns:a16="http://schemas.microsoft.com/office/drawing/2014/main" val="196570415"/>
                    </a:ext>
                  </a:extLst>
                </a:gridCol>
              </a:tblGrid>
              <a:tr h="659191">
                <a:tc>
                  <a:txBody>
                    <a:bodyPr/>
                    <a:lstStyle/>
                    <a:p>
                      <a:pPr algn="l"/>
                      <a:r>
                        <a:rPr lang="en-US" sz="1800" b="1" noProof="0" dirty="0">
                          <a:latin typeface="Verdana" panose="020B0604030504040204" pitchFamily="34" charset="0"/>
                          <a:ea typeface="Verdana" panose="020B0604030504040204" pitchFamily="34" charset="0"/>
                          <a:cs typeface="Verdana" panose="020B0604030504040204" pitchFamily="34" charset="0"/>
                        </a:rPr>
                        <a:t>Project Title: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800" b="1" u="none" kern="1200" dirty="0">
                          <a:solidFill>
                            <a:schemeClr val="tx1"/>
                          </a:solidFill>
                          <a:effectLst/>
                          <a:latin typeface="+mn-lt"/>
                          <a:ea typeface="+mn-ea"/>
                          <a:cs typeface="+mn-cs"/>
                        </a:rPr>
                        <a:t>MODELLING AND SIMULATION OF HYDRO TURBINE USING ANSYS </a:t>
                      </a:r>
                      <a:endParaRPr lang="en-US" sz="1600" u="none" noProof="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568879872"/>
                  </a:ext>
                </a:extLst>
              </a:tr>
              <a:tr h="2436132">
                <a:tc>
                  <a:txBody>
                    <a:bodyPr/>
                    <a:lstStyle/>
                    <a:p>
                      <a:pPr algn="l"/>
                      <a:r>
                        <a:rPr lang="en-US" sz="1800" b="1" noProof="0" dirty="0">
                          <a:latin typeface="Verdana" panose="020B0604030504040204" pitchFamily="34" charset="0"/>
                          <a:ea typeface="Verdana" panose="020B0604030504040204" pitchFamily="34" charset="0"/>
                          <a:cs typeface="Verdana" panose="020B0604030504040204" pitchFamily="34" charset="0"/>
                        </a:rPr>
                        <a:t>Synopsis: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MY" sz="1800" kern="1200" dirty="0">
                          <a:solidFill>
                            <a:schemeClr val="tx1"/>
                          </a:solidFill>
                          <a:effectLst/>
                          <a:latin typeface="+mn-lt"/>
                          <a:ea typeface="+mn-ea"/>
                          <a:cs typeface="+mn-cs"/>
                        </a:rPr>
                        <a:t>The design of Horizontal Axis Water Turbine in hydro power plants involves many parameters. To simplify that, usually using computer simulation is applied. This project performs simulation process variation on turbine blade number, turbine blade curvature angle, turbine bucket angle and blocking system tilt angle. Those four variations were combined in order to obtain the best design of turbine. The study used </a:t>
                      </a:r>
                      <a:r>
                        <a:rPr lang="en-MY" sz="1800" kern="1200" dirty="0" err="1">
                          <a:solidFill>
                            <a:schemeClr val="tx1"/>
                          </a:solidFill>
                          <a:effectLst/>
                          <a:latin typeface="+mn-lt"/>
                          <a:ea typeface="+mn-ea"/>
                          <a:cs typeface="+mn-cs"/>
                        </a:rPr>
                        <a:t>Solidworks</a:t>
                      </a:r>
                      <a:r>
                        <a:rPr lang="en-MY" sz="1800" kern="1200" dirty="0">
                          <a:solidFill>
                            <a:schemeClr val="tx1"/>
                          </a:solidFill>
                          <a:effectLst/>
                          <a:latin typeface="+mn-lt"/>
                          <a:ea typeface="+mn-ea"/>
                          <a:cs typeface="+mn-cs"/>
                        </a:rPr>
                        <a:t> and Ansys application, and obtain data on turbine speed, pressure, force, and torque. The reference can be found here:</a:t>
                      </a:r>
                      <a:endParaRPr lang="en-US" sz="1800" kern="1200" dirty="0">
                        <a:solidFill>
                          <a:schemeClr val="tx1"/>
                        </a:solidFill>
                        <a:effectLst/>
                        <a:latin typeface="+mn-lt"/>
                        <a:ea typeface="+mn-ea"/>
                        <a:cs typeface="+mn-cs"/>
                      </a:endParaRPr>
                    </a:p>
                    <a:p>
                      <a:r>
                        <a:rPr lang="en-US" sz="1800" u="sng" kern="1200" dirty="0">
                          <a:solidFill>
                            <a:schemeClr val="tx1"/>
                          </a:solidFill>
                          <a:effectLst/>
                          <a:latin typeface="+mn-lt"/>
                          <a:ea typeface="+mn-ea"/>
                          <a:cs typeface="+mn-cs"/>
                          <a:hlinkClick r:id="rId2"/>
                        </a:rPr>
                        <a:t>https://link.springer.com/article/10.1007/s40095-015-0180-2</a:t>
                      </a:r>
                      <a:endParaRPr lang="en-US" sz="1800" kern="1200" dirty="0">
                        <a:solidFill>
                          <a:schemeClr val="tx1"/>
                        </a:solidFill>
                        <a:effectLst/>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818854623"/>
                  </a:ext>
                </a:extLst>
              </a:tr>
              <a:tr h="1045029">
                <a:tc>
                  <a:txBody>
                    <a:bodyPr/>
                    <a:lstStyle/>
                    <a:p>
                      <a:pPr algn="l"/>
                      <a:r>
                        <a:rPr lang="en-US" sz="1800" b="1" noProof="0" dirty="0">
                          <a:latin typeface="Verdana" panose="020B0604030504040204" pitchFamily="34" charset="0"/>
                          <a:ea typeface="Verdana" panose="020B0604030504040204" pitchFamily="34" charset="0"/>
                          <a:cs typeface="Verdana" panose="020B0604030504040204" pitchFamily="34" charset="0"/>
                        </a:rPr>
                        <a:t>Objectives: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342900" indent="-342900">
                        <a:buFont typeface="+mj-lt"/>
                        <a:buAutoNum type="arabicPeriod"/>
                      </a:pPr>
                      <a:r>
                        <a:rPr lang="en-US" sz="1600" noProof="0" dirty="0">
                          <a:latin typeface="Verdana" panose="020B0604030504040204" pitchFamily="34" charset="0"/>
                          <a:ea typeface="Verdana" panose="020B0604030504040204" pitchFamily="34" charset="0"/>
                          <a:cs typeface="Verdana" panose="020B0604030504040204" pitchFamily="34" charset="0"/>
                        </a:rPr>
                        <a:t>To</a:t>
                      </a:r>
                      <a:r>
                        <a:rPr lang="en-US" sz="1600" baseline="0" noProof="0" dirty="0">
                          <a:latin typeface="Verdana" panose="020B0604030504040204" pitchFamily="34" charset="0"/>
                          <a:ea typeface="Verdana" panose="020B0604030504040204" pitchFamily="34" charset="0"/>
                          <a:cs typeface="Verdana" panose="020B0604030504040204" pitchFamily="34" charset="0"/>
                        </a:rPr>
                        <a:t> design the hydro turbine using </a:t>
                      </a:r>
                      <a:r>
                        <a:rPr lang="en-US" sz="1600" baseline="0" noProof="0" dirty="0" err="1">
                          <a:latin typeface="Verdana" panose="020B0604030504040204" pitchFamily="34" charset="0"/>
                          <a:ea typeface="Verdana" panose="020B0604030504040204" pitchFamily="34" charset="0"/>
                          <a:cs typeface="Verdana" panose="020B0604030504040204" pitchFamily="34" charset="0"/>
                        </a:rPr>
                        <a:t>SolidWork</a:t>
                      </a:r>
                      <a:r>
                        <a:rPr lang="en-US" sz="1600" baseline="0" noProof="0" dirty="0">
                          <a:latin typeface="Verdana" panose="020B0604030504040204" pitchFamily="34" charset="0"/>
                          <a:ea typeface="Verdana" panose="020B0604030504040204" pitchFamily="34" charset="0"/>
                          <a:cs typeface="Verdana" panose="020B0604030504040204" pitchFamily="34" charset="0"/>
                        </a:rPr>
                        <a:t>.</a:t>
                      </a:r>
                      <a:endParaRPr lang="en-US" sz="1600" noProof="0" dirty="0">
                        <a:latin typeface="Verdana" panose="020B0604030504040204" pitchFamily="34" charset="0"/>
                        <a:ea typeface="Verdana" panose="020B0604030504040204" pitchFamily="34" charset="0"/>
                        <a:cs typeface="Verdana" panose="020B0604030504040204" pitchFamily="34" charset="0"/>
                      </a:endParaRPr>
                    </a:p>
                    <a:p>
                      <a:pPr marL="342900" indent="-342900">
                        <a:buFont typeface="+mj-lt"/>
                        <a:buAutoNum type="arabicPeriod"/>
                      </a:pPr>
                      <a:r>
                        <a:rPr lang="en-US" sz="1600" noProof="0" dirty="0">
                          <a:latin typeface="Verdana" panose="020B0604030504040204" pitchFamily="34" charset="0"/>
                          <a:ea typeface="Verdana" panose="020B0604030504040204" pitchFamily="34" charset="0"/>
                          <a:cs typeface="Verdana" panose="020B0604030504040204" pitchFamily="34" charset="0"/>
                        </a:rPr>
                        <a:t>To</a:t>
                      </a:r>
                      <a:r>
                        <a:rPr lang="en-US" sz="1600" baseline="0" noProof="0" dirty="0">
                          <a:latin typeface="Verdana" panose="020B0604030504040204" pitchFamily="34" charset="0"/>
                          <a:ea typeface="Verdana" panose="020B0604030504040204" pitchFamily="34" charset="0"/>
                          <a:cs typeface="Verdana" panose="020B0604030504040204" pitchFamily="34" charset="0"/>
                        </a:rPr>
                        <a:t> simulate the dynamic flow using ANSYS.</a:t>
                      </a:r>
                    </a:p>
                    <a:p>
                      <a:pPr marL="342900" indent="-342900">
                        <a:buFont typeface="+mj-lt"/>
                        <a:buAutoNum type="arabicPeriod"/>
                      </a:pPr>
                      <a:r>
                        <a:rPr lang="en-US" sz="1600" baseline="0" noProof="0" dirty="0">
                          <a:latin typeface="Verdana" panose="020B0604030504040204" pitchFamily="34" charset="0"/>
                          <a:ea typeface="Verdana" panose="020B0604030504040204" pitchFamily="34" charset="0"/>
                          <a:cs typeface="Verdana" panose="020B0604030504040204" pitchFamily="34" charset="0"/>
                        </a:rPr>
                        <a:t>To </a:t>
                      </a:r>
                      <a:r>
                        <a:rPr lang="en-US" sz="1600" dirty="0">
                          <a:latin typeface="Verdana" panose="020B0604030504040204" pitchFamily="34" charset="0"/>
                          <a:ea typeface="Verdana" panose="020B0604030504040204" pitchFamily="34" charset="0"/>
                        </a:rPr>
                        <a:t>propose the optimize parameters of the hydro turbine based on objective 2.</a:t>
                      </a:r>
                      <a:endParaRPr lang="en-US" sz="1600" noProof="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602474013"/>
                  </a:ext>
                </a:extLst>
              </a:tr>
              <a:tr h="478971">
                <a:tc>
                  <a:txBody>
                    <a:bodyPr/>
                    <a:lstStyle/>
                    <a:p>
                      <a:pPr algn="l"/>
                      <a:r>
                        <a:rPr lang="en-US" sz="1800" b="1" noProof="0" dirty="0">
                          <a:latin typeface="Verdana" panose="020B0604030504040204" pitchFamily="34" charset="0"/>
                          <a:ea typeface="Verdana" panose="020B0604030504040204" pitchFamily="34" charset="0"/>
                          <a:cs typeface="Verdana" panose="020B0604030504040204" pitchFamily="34" charset="0"/>
                        </a:rPr>
                        <a:t>Equipment</a:t>
                      </a:r>
                      <a:r>
                        <a:rPr lang="en-US" sz="1800" b="1" baseline="0" noProof="0" dirty="0">
                          <a:latin typeface="Verdana" panose="020B0604030504040204" pitchFamily="34" charset="0"/>
                          <a:ea typeface="Verdana" panose="020B0604030504040204" pitchFamily="34" charset="0"/>
                          <a:cs typeface="Verdana" panose="020B0604030504040204" pitchFamily="34" charset="0"/>
                        </a:rPr>
                        <a:t> required:</a:t>
                      </a:r>
                      <a:endParaRPr lang="en-US" sz="1800" b="1" noProof="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noProof="0" dirty="0">
                          <a:latin typeface="Verdana" panose="020B0604030504040204" pitchFamily="34" charset="0"/>
                          <a:ea typeface="Verdana" panose="020B0604030504040204" pitchFamily="34" charset="0"/>
                          <a:cs typeface="Verdana" panose="020B0604030504040204" pitchFamily="34" charset="0"/>
                        </a:rPr>
                        <a:t>Laptop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055234003"/>
                  </a:ext>
                </a:extLst>
              </a:tr>
              <a:tr h="508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noProof="0" dirty="0">
                          <a:latin typeface="Verdana" panose="020B0604030504040204" pitchFamily="34" charset="0"/>
                          <a:ea typeface="Verdana" panose="020B0604030504040204" pitchFamily="34" charset="0"/>
                          <a:cs typeface="Verdana" panose="020B0604030504040204" pitchFamily="34" charset="0"/>
                        </a:rPr>
                        <a:t>Software required: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noProof="0" dirty="0">
                          <a:latin typeface="Verdana" panose="020B0604030504040204" pitchFamily="34" charset="0"/>
                          <a:ea typeface="Verdana" panose="020B0604030504040204" pitchFamily="34" charset="0"/>
                          <a:cs typeface="Verdana" panose="020B0604030504040204" pitchFamily="34" charset="0"/>
                        </a:rPr>
                        <a:t>ANSYS software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5033410"/>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1" spc="-50" baseline="0" dirty="0">
                          <a:latin typeface="Verdana" panose="020B0604030504040204" pitchFamily="34" charset="0"/>
                          <a:ea typeface="Verdana" panose="020B0604030504040204" pitchFamily="34" charset="0"/>
                          <a:cs typeface="Verdana" panose="020B0604030504040204" pitchFamily="34" charset="0"/>
                        </a:rPr>
                        <a:t>Supervisor</a:t>
                      </a:r>
                      <a:r>
                        <a:rPr lang="en-US" sz="500" b="1" spc="-50" baseline="0" dirty="0">
                          <a:latin typeface="Verdana" panose="020B0604030504040204" pitchFamily="34" charset="0"/>
                          <a:ea typeface="Verdana" panose="020B0604030504040204" pitchFamily="34" charset="0"/>
                          <a:cs typeface="Verdana" panose="020B0604030504040204" pitchFamily="34" charset="0"/>
                        </a:rPr>
                        <a:t> </a:t>
                      </a:r>
                      <a:r>
                        <a:rPr lang="en-US" sz="1600" b="1" spc="-50" baseline="0" dirty="0">
                          <a:latin typeface="Verdana" panose="020B0604030504040204" pitchFamily="34" charset="0"/>
                          <a:ea typeface="Verdana" panose="020B0604030504040204" pitchFamily="34" charset="0"/>
                          <a:cs typeface="Verdana" panose="020B0604030504040204" pitchFamily="34" charset="0"/>
                        </a:rPr>
                        <a:t>(Department):</a:t>
                      </a:r>
                    </a:p>
                  </a:txBody>
                  <a:tcPr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noProof="0" dirty="0">
                          <a:latin typeface="Verdana" panose="020B0604030504040204" pitchFamily="34" charset="0"/>
                          <a:ea typeface="Verdana" panose="020B0604030504040204" pitchFamily="34" charset="0"/>
                          <a:cs typeface="Verdana" panose="020B0604030504040204" pitchFamily="34" charset="0"/>
                        </a:rPr>
                        <a:t>Dr </a:t>
                      </a:r>
                      <a:r>
                        <a:rPr lang="en-US" sz="1600" noProof="0" dirty="0" err="1">
                          <a:latin typeface="Verdana" panose="020B0604030504040204" pitchFamily="34" charset="0"/>
                          <a:ea typeface="Verdana" panose="020B0604030504040204" pitchFamily="34" charset="0"/>
                          <a:cs typeface="Verdana" panose="020B0604030504040204" pitchFamily="34" charset="0"/>
                        </a:rPr>
                        <a:t>Sabariah</a:t>
                      </a:r>
                      <a:r>
                        <a:rPr lang="en-US" sz="1600" noProof="0" dirty="0">
                          <a:latin typeface="Verdana" panose="020B0604030504040204" pitchFamily="34" charset="0"/>
                          <a:ea typeface="Verdana" panose="020B0604030504040204" pitchFamily="34" charset="0"/>
                          <a:cs typeface="Verdana" panose="020B0604030504040204" pitchFamily="34" charset="0"/>
                        </a:rPr>
                        <a:t> </a:t>
                      </a:r>
                      <a:r>
                        <a:rPr lang="en-US" sz="1600" noProof="0" dirty="0" err="1">
                          <a:latin typeface="Verdana" panose="020B0604030504040204" pitchFamily="34" charset="0"/>
                          <a:ea typeface="Verdana" panose="020B0604030504040204" pitchFamily="34" charset="0"/>
                          <a:cs typeface="Verdana" panose="020B0604030504040204" pitchFamily="34" charset="0"/>
                        </a:rPr>
                        <a:t>Julai</a:t>
                      </a:r>
                      <a:endParaRPr lang="en-US" sz="1600" noProof="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714025388"/>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noProof="0" dirty="0">
                          <a:latin typeface="Verdana" panose="020B0604030504040204" pitchFamily="34" charset="0"/>
                          <a:ea typeface="Verdana" panose="020B0604030504040204" pitchFamily="34" charset="0"/>
                          <a:cs typeface="Verdana" panose="020B0604030504040204" pitchFamily="34" charset="0"/>
                        </a:rPr>
                        <a:t>Program:</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noProof="0" dirty="0">
                          <a:latin typeface="Verdana" panose="020B0604030504040204" pitchFamily="34" charset="0"/>
                          <a:ea typeface="Verdana" panose="020B0604030504040204" pitchFamily="34" charset="0"/>
                          <a:cs typeface="Verdana" panose="020B0604030504040204" pitchFamily="34" charset="0"/>
                        </a:rPr>
                        <a:t>Master of Mechanical Engineering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404617686"/>
                  </a:ext>
                </a:extLst>
              </a:tr>
              <a:tr h="370840">
                <a:tc>
                  <a:txBody>
                    <a:bodyPr/>
                    <a:lstStyle/>
                    <a:p>
                      <a:pPr algn="l"/>
                      <a:r>
                        <a:rPr lang="en-US" sz="1800" b="1" noProof="0" dirty="0">
                          <a:latin typeface="Verdana" panose="020B0604030504040204" pitchFamily="34" charset="0"/>
                          <a:ea typeface="Verdana" panose="020B0604030504040204" pitchFamily="34" charset="0"/>
                          <a:cs typeface="Verdana" panose="020B0604030504040204" pitchFamily="34" charset="0"/>
                        </a:rPr>
                        <a:t>Duration: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noProof="0" dirty="0">
                          <a:latin typeface="Verdana" panose="020B0604030504040204" pitchFamily="34" charset="0"/>
                          <a:ea typeface="Verdana" panose="020B0604030504040204" pitchFamily="34" charset="0"/>
                          <a:cs typeface="Verdana" panose="020B0604030504040204" pitchFamily="34" charset="0"/>
                        </a:rPr>
                        <a:t>Maximum</a:t>
                      </a:r>
                      <a:r>
                        <a:rPr lang="en-US" sz="1600" baseline="0" noProof="0" dirty="0">
                          <a:latin typeface="Verdana" panose="020B0604030504040204" pitchFamily="34" charset="0"/>
                          <a:ea typeface="Verdana" panose="020B0604030504040204" pitchFamily="34" charset="0"/>
                          <a:cs typeface="Verdana" panose="020B0604030504040204" pitchFamily="34" charset="0"/>
                        </a:rPr>
                        <a:t> 2 consecutive semesters</a:t>
                      </a:r>
                      <a:endParaRPr lang="en-US" sz="1600" noProof="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192857721"/>
                  </a:ext>
                </a:extLst>
              </a:tr>
            </a:tbl>
          </a:graphicData>
        </a:graphic>
      </p:graphicFrame>
    </p:spTree>
    <p:extLst>
      <p:ext uri="{BB962C8B-B14F-4D97-AF65-F5344CB8AC3E}">
        <p14:creationId xmlns:p14="http://schemas.microsoft.com/office/powerpoint/2010/main" val="24446400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73</TotalTime>
  <Words>342</Words>
  <Application>Microsoft Office PowerPoint</Application>
  <PresentationFormat>Widescreen</PresentationFormat>
  <Paragraphs>38</Paragraphs>
  <Slides>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Arial</vt:lpstr>
      <vt:lpstr>Calibri</vt:lpstr>
      <vt:lpstr>Calibri Light</vt:lpstr>
      <vt:lpstr>Verdana</vt:lpstr>
      <vt:lpstr>Office Theme</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SABARIAH BINTI JULAI @ JULAIHI</cp:lastModifiedBy>
  <cp:revision>19</cp:revision>
  <dcterms:created xsi:type="dcterms:W3CDTF">2018-01-03T06:54:22Z</dcterms:created>
  <dcterms:modified xsi:type="dcterms:W3CDTF">2021-09-29T07:36:40Z</dcterms:modified>
</cp:coreProperties>
</file>