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81" d="100"/>
          <a:sy n="81" d="100"/>
        </p:scale>
        <p:origin x="120" y="654"/>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4AFF9C49-9E82-4815-95F7-59C21AD7581E}" type="datetimeFigureOut">
              <a:rPr lang="en-US" smtClean="0"/>
              <a:t>9/7/2021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94B13B-EB1F-4AA9-B1F6-82A13B4591DA}" type="slidenum">
              <a:rPr lang="en-US" smtClean="0"/>
              <a:t>‹#›</a:t>
            </a:fld>
            <a:endParaRPr lang="en-US"/>
          </a:p>
        </p:txBody>
      </p:sp>
    </p:spTree>
    <p:extLst>
      <p:ext uri="{BB962C8B-B14F-4D97-AF65-F5344CB8AC3E}">
        <p14:creationId xmlns:p14="http://schemas.microsoft.com/office/powerpoint/2010/main" val="12020021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AFF9C49-9E82-4815-95F7-59C21AD7581E}" type="datetimeFigureOut">
              <a:rPr lang="en-US" smtClean="0"/>
              <a:t>9/7/2021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94B13B-EB1F-4AA9-B1F6-82A13B4591DA}" type="slidenum">
              <a:rPr lang="en-US" smtClean="0"/>
              <a:t>‹#›</a:t>
            </a:fld>
            <a:endParaRPr lang="en-US"/>
          </a:p>
        </p:txBody>
      </p:sp>
    </p:spTree>
    <p:extLst>
      <p:ext uri="{BB962C8B-B14F-4D97-AF65-F5344CB8AC3E}">
        <p14:creationId xmlns:p14="http://schemas.microsoft.com/office/powerpoint/2010/main" val="30488833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AFF9C49-9E82-4815-95F7-59C21AD7581E}" type="datetimeFigureOut">
              <a:rPr lang="en-US" smtClean="0"/>
              <a:t>9/7/2021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94B13B-EB1F-4AA9-B1F6-82A13B4591DA}" type="slidenum">
              <a:rPr lang="en-US" smtClean="0"/>
              <a:t>‹#›</a:t>
            </a:fld>
            <a:endParaRPr lang="en-US"/>
          </a:p>
        </p:txBody>
      </p:sp>
    </p:spTree>
    <p:extLst>
      <p:ext uri="{BB962C8B-B14F-4D97-AF65-F5344CB8AC3E}">
        <p14:creationId xmlns:p14="http://schemas.microsoft.com/office/powerpoint/2010/main" val="27392609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AFF9C49-9E82-4815-95F7-59C21AD7581E}" type="datetimeFigureOut">
              <a:rPr lang="en-US" smtClean="0"/>
              <a:t>9/7/2021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94B13B-EB1F-4AA9-B1F6-82A13B4591DA}" type="slidenum">
              <a:rPr lang="en-US" smtClean="0"/>
              <a:t>‹#›</a:t>
            </a:fld>
            <a:endParaRPr lang="en-US"/>
          </a:p>
        </p:txBody>
      </p:sp>
    </p:spTree>
    <p:extLst>
      <p:ext uri="{BB962C8B-B14F-4D97-AF65-F5344CB8AC3E}">
        <p14:creationId xmlns:p14="http://schemas.microsoft.com/office/powerpoint/2010/main" val="40156881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AFF9C49-9E82-4815-95F7-59C21AD7581E}" type="datetimeFigureOut">
              <a:rPr lang="en-US" smtClean="0"/>
              <a:t>9/7/2021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94B13B-EB1F-4AA9-B1F6-82A13B4591DA}" type="slidenum">
              <a:rPr lang="en-US" smtClean="0"/>
              <a:t>‹#›</a:t>
            </a:fld>
            <a:endParaRPr lang="en-US"/>
          </a:p>
        </p:txBody>
      </p:sp>
    </p:spTree>
    <p:extLst>
      <p:ext uri="{BB962C8B-B14F-4D97-AF65-F5344CB8AC3E}">
        <p14:creationId xmlns:p14="http://schemas.microsoft.com/office/powerpoint/2010/main" val="157179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AFF9C49-9E82-4815-95F7-59C21AD7581E}" type="datetimeFigureOut">
              <a:rPr lang="en-US" smtClean="0"/>
              <a:t>9/7/2021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294B13B-EB1F-4AA9-B1F6-82A13B4591DA}" type="slidenum">
              <a:rPr lang="en-US" smtClean="0"/>
              <a:t>‹#›</a:t>
            </a:fld>
            <a:endParaRPr lang="en-US"/>
          </a:p>
        </p:txBody>
      </p:sp>
    </p:spTree>
    <p:extLst>
      <p:ext uri="{BB962C8B-B14F-4D97-AF65-F5344CB8AC3E}">
        <p14:creationId xmlns:p14="http://schemas.microsoft.com/office/powerpoint/2010/main" val="14823275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AFF9C49-9E82-4815-95F7-59C21AD7581E}" type="datetimeFigureOut">
              <a:rPr lang="en-US" smtClean="0"/>
              <a:t>9/7/2021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294B13B-EB1F-4AA9-B1F6-82A13B4591DA}" type="slidenum">
              <a:rPr lang="en-US" smtClean="0"/>
              <a:t>‹#›</a:t>
            </a:fld>
            <a:endParaRPr lang="en-US"/>
          </a:p>
        </p:txBody>
      </p:sp>
    </p:spTree>
    <p:extLst>
      <p:ext uri="{BB962C8B-B14F-4D97-AF65-F5344CB8AC3E}">
        <p14:creationId xmlns:p14="http://schemas.microsoft.com/office/powerpoint/2010/main" val="34198887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4AFF9C49-9E82-4815-95F7-59C21AD7581E}" type="datetimeFigureOut">
              <a:rPr lang="en-US" smtClean="0"/>
              <a:t>9/7/2021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294B13B-EB1F-4AA9-B1F6-82A13B4591DA}" type="slidenum">
              <a:rPr lang="en-US" smtClean="0"/>
              <a:t>‹#›</a:t>
            </a:fld>
            <a:endParaRPr lang="en-US"/>
          </a:p>
        </p:txBody>
      </p:sp>
    </p:spTree>
    <p:extLst>
      <p:ext uri="{BB962C8B-B14F-4D97-AF65-F5344CB8AC3E}">
        <p14:creationId xmlns:p14="http://schemas.microsoft.com/office/powerpoint/2010/main" val="27087704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AFF9C49-9E82-4815-95F7-59C21AD7581E}" type="datetimeFigureOut">
              <a:rPr lang="en-US" smtClean="0"/>
              <a:t>9/7/2021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294B13B-EB1F-4AA9-B1F6-82A13B4591DA}" type="slidenum">
              <a:rPr lang="en-US" smtClean="0"/>
              <a:t>‹#›</a:t>
            </a:fld>
            <a:endParaRPr lang="en-US"/>
          </a:p>
        </p:txBody>
      </p:sp>
    </p:spTree>
    <p:extLst>
      <p:ext uri="{BB962C8B-B14F-4D97-AF65-F5344CB8AC3E}">
        <p14:creationId xmlns:p14="http://schemas.microsoft.com/office/powerpoint/2010/main" val="4261634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AFF9C49-9E82-4815-95F7-59C21AD7581E}" type="datetimeFigureOut">
              <a:rPr lang="en-US" smtClean="0"/>
              <a:t>9/7/2021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294B13B-EB1F-4AA9-B1F6-82A13B4591DA}" type="slidenum">
              <a:rPr lang="en-US" smtClean="0"/>
              <a:t>‹#›</a:t>
            </a:fld>
            <a:endParaRPr lang="en-US"/>
          </a:p>
        </p:txBody>
      </p:sp>
    </p:spTree>
    <p:extLst>
      <p:ext uri="{BB962C8B-B14F-4D97-AF65-F5344CB8AC3E}">
        <p14:creationId xmlns:p14="http://schemas.microsoft.com/office/powerpoint/2010/main" val="19269713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AFF9C49-9E82-4815-95F7-59C21AD7581E}" type="datetimeFigureOut">
              <a:rPr lang="en-US" smtClean="0"/>
              <a:t>9/7/2021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294B13B-EB1F-4AA9-B1F6-82A13B4591DA}" type="slidenum">
              <a:rPr lang="en-US" smtClean="0"/>
              <a:t>‹#›</a:t>
            </a:fld>
            <a:endParaRPr lang="en-US"/>
          </a:p>
        </p:txBody>
      </p:sp>
    </p:spTree>
    <p:extLst>
      <p:ext uri="{BB962C8B-B14F-4D97-AF65-F5344CB8AC3E}">
        <p14:creationId xmlns:p14="http://schemas.microsoft.com/office/powerpoint/2010/main" val="25633034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AFF9C49-9E82-4815-95F7-59C21AD7581E}" type="datetimeFigureOut">
              <a:rPr lang="en-US" smtClean="0"/>
              <a:t>9/7/2021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294B13B-EB1F-4AA9-B1F6-82A13B4591DA}" type="slidenum">
              <a:rPr lang="en-US" smtClean="0"/>
              <a:t>‹#›</a:t>
            </a:fld>
            <a:endParaRPr lang="en-US"/>
          </a:p>
        </p:txBody>
      </p:sp>
    </p:spTree>
    <p:extLst>
      <p:ext uri="{BB962C8B-B14F-4D97-AF65-F5344CB8AC3E}">
        <p14:creationId xmlns:p14="http://schemas.microsoft.com/office/powerpoint/2010/main" val="10505069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1887580935"/>
              </p:ext>
            </p:extLst>
          </p:nvPr>
        </p:nvGraphicFramePr>
        <p:xfrm>
          <a:off x="319312" y="111516"/>
          <a:ext cx="11538859" cy="6339992"/>
        </p:xfrm>
        <a:graphic>
          <a:graphicData uri="http://schemas.openxmlformats.org/drawingml/2006/table">
            <a:tbl>
              <a:tblPr firstRow="1" bandRow="1">
                <a:tableStyleId>{2D5ABB26-0587-4C30-8999-92F81FD0307C}</a:tableStyleId>
              </a:tblPr>
              <a:tblGrid>
                <a:gridCol w="2888345">
                  <a:extLst>
                    <a:ext uri="{9D8B030D-6E8A-4147-A177-3AD203B41FA5}">
                      <a16:colId xmlns:a16="http://schemas.microsoft.com/office/drawing/2014/main" val="1242669362"/>
                    </a:ext>
                  </a:extLst>
                </a:gridCol>
                <a:gridCol w="8650514">
                  <a:extLst>
                    <a:ext uri="{9D8B030D-6E8A-4147-A177-3AD203B41FA5}">
                      <a16:colId xmlns:a16="http://schemas.microsoft.com/office/drawing/2014/main" val="196570415"/>
                    </a:ext>
                  </a:extLst>
                </a:gridCol>
              </a:tblGrid>
              <a:tr h="659191">
                <a:tc>
                  <a:txBody>
                    <a:bodyPr/>
                    <a:lstStyle/>
                    <a:p>
                      <a:pPr algn="l"/>
                      <a:r>
                        <a:rPr lang="en-US" sz="1800" b="1" noProof="0" dirty="0">
                          <a:latin typeface="Verdana" panose="020B0604030504040204" pitchFamily="34" charset="0"/>
                          <a:ea typeface="Verdana" panose="020B0604030504040204" pitchFamily="34" charset="0"/>
                          <a:cs typeface="Verdana" panose="020B0604030504040204" pitchFamily="34" charset="0"/>
                        </a:rPr>
                        <a:t>Project Title: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dirty="0">
                          <a:latin typeface="Verdana" panose="020B0604030504040204" pitchFamily="34" charset="0"/>
                          <a:ea typeface="Verdana" panose="020B0604030504040204" pitchFamily="34" charset="0"/>
                        </a:rPr>
                        <a:t>Synthesis of carbon structured nanofluids and applications in heat exchangers</a:t>
                      </a:r>
                      <a:r>
                        <a:rPr lang="en-US" sz="1600" dirty="0"/>
                        <a:t>.</a:t>
                      </a:r>
                      <a:endParaRPr lang="en-US" sz="1600" noProof="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568879872"/>
                  </a:ext>
                </a:extLst>
              </a:tr>
              <a:tr h="2436132">
                <a:tc>
                  <a:txBody>
                    <a:bodyPr/>
                    <a:lstStyle/>
                    <a:p>
                      <a:pPr algn="l"/>
                      <a:r>
                        <a:rPr lang="en-US" sz="1800" b="1" noProof="0" dirty="0">
                          <a:latin typeface="Verdana" panose="020B0604030504040204" pitchFamily="34" charset="0"/>
                          <a:ea typeface="Verdana" panose="020B0604030504040204" pitchFamily="34" charset="0"/>
                          <a:cs typeface="Verdana" panose="020B0604030504040204" pitchFamily="34" charset="0"/>
                        </a:rPr>
                        <a:t>Synopsis: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dirty="0">
                          <a:latin typeface="Verdana" panose="020B0604030504040204" pitchFamily="34" charset="0"/>
                          <a:ea typeface="Verdana" panose="020B0604030504040204" pitchFamily="34" charset="0"/>
                        </a:rPr>
                        <a:t>Carbon structured, and metal oxide nanoparticles will be prepared, functionalized, and dispersed in base fluid to synthesize nanofluids. Then it will be used in heat exchangers for validation and performance enhancement.</a:t>
                      </a:r>
                      <a:endParaRPr lang="en-US" sz="1600" noProof="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818854623"/>
                  </a:ext>
                </a:extLst>
              </a:tr>
              <a:tr h="1045029">
                <a:tc>
                  <a:txBody>
                    <a:bodyPr/>
                    <a:lstStyle/>
                    <a:p>
                      <a:pPr algn="l"/>
                      <a:r>
                        <a:rPr lang="en-US" sz="1800" b="1" noProof="0" dirty="0">
                          <a:latin typeface="Verdana" panose="020B0604030504040204" pitchFamily="34" charset="0"/>
                          <a:ea typeface="Verdana" panose="020B0604030504040204" pitchFamily="34" charset="0"/>
                          <a:cs typeface="Verdana" panose="020B0604030504040204" pitchFamily="34" charset="0"/>
                        </a:rPr>
                        <a:t>Objectives: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342900" indent="-342900">
                        <a:buFont typeface="+mj-lt"/>
                        <a:buAutoNum type="arabicPeriod"/>
                      </a:pPr>
                      <a:r>
                        <a:rPr lang="en-US" sz="1600" noProof="0" dirty="0">
                          <a:latin typeface="Verdana" panose="020B0604030504040204" pitchFamily="34" charset="0"/>
                          <a:ea typeface="Verdana" panose="020B0604030504040204" pitchFamily="34" charset="0"/>
                          <a:cs typeface="Verdana" panose="020B0604030504040204" pitchFamily="34" charset="0"/>
                        </a:rPr>
                        <a:t>To</a:t>
                      </a:r>
                      <a:r>
                        <a:rPr lang="en-US" sz="1600" baseline="0" noProof="0" dirty="0">
                          <a:latin typeface="Verdana" panose="020B0604030504040204" pitchFamily="34" charset="0"/>
                          <a:ea typeface="Verdana" panose="020B0604030504040204" pitchFamily="34" charset="0"/>
                          <a:cs typeface="Verdana" panose="020B0604030504040204" pitchFamily="34" charset="0"/>
                        </a:rPr>
                        <a:t>  synthesize carbon structured nanofluids.</a:t>
                      </a:r>
                      <a:r>
                        <a:rPr lang="en-US" sz="1600" noProof="0" dirty="0">
                          <a:latin typeface="Verdana" panose="020B0604030504040204" pitchFamily="34" charset="0"/>
                          <a:ea typeface="Verdana" panose="020B0604030504040204" pitchFamily="34" charset="0"/>
                          <a:cs typeface="Verdana" panose="020B0604030504040204" pitchFamily="34" charset="0"/>
                        </a:rPr>
                        <a:t> </a:t>
                      </a:r>
                    </a:p>
                    <a:p>
                      <a:pPr marL="342900" indent="-342900">
                        <a:buFont typeface="+mj-lt"/>
                        <a:buAutoNum type="arabicPeriod"/>
                      </a:pPr>
                      <a:r>
                        <a:rPr lang="en-US" sz="1600" noProof="0" dirty="0">
                          <a:latin typeface="Verdana" panose="020B0604030504040204" pitchFamily="34" charset="0"/>
                          <a:ea typeface="Verdana" panose="020B0604030504040204" pitchFamily="34" charset="0"/>
                          <a:cs typeface="Verdana" panose="020B0604030504040204" pitchFamily="34" charset="0"/>
                        </a:rPr>
                        <a:t>To</a:t>
                      </a:r>
                      <a:r>
                        <a:rPr lang="en-US" sz="1600" baseline="0" noProof="0" dirty="0">
                          <a:latin typeface="Verdana" panose="020B0604030504040204" pitchFamily="34" charset="0"/>
                          <a:ea typeface="Verdana" panose="020B0604030504040204" pitchFamily="34" charset="0"/>
                          <a:cs typeface="Verdana" panose="020B0604030504040204" pitchFamily="34" charset="0"/>
                        </a:rPr>
                        <a:t>  investigate heat transfer and friction loss performance of the synthesized liquids.</a:t>
                      </a:r>
                      <a:endParaRPr lang="en-US" sz="1600" noProof="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602474013"/>
                  </a:ext>
                </a:extLst>
              </a:tr>
              <a:tr h="478971">
                <a:tc>
                  <a:txBody>
                    <a:bodyPr/>
                    <a:lstStyle/>
                    <a:p>
                      <a:pPr algn="l"/>
                      <a:r>
                        <a:rPr lang="en-US" sz="1800" b="1" noProof="0" dirty="0">
                          <a:latin typeface="Verdana" panose="020B0604030504040204" pitchFamily="34" charset="0"/>
                          <a:ea typeface="Verdana" panose="020B0604030504040204" pitchFamily="34" charset="0"/>
                          <a:cs typeface="Verdana" panose="020B0604030504040204" pitchFamily="34" charset="0"/>
                        </a:rPr>
                        <a:t>Equipment</a:t>
                      </a:r>
                      <a:r>
                        <a:rPr lang="en-US" sz="1800" b="1" baseline="0" noProof="0" dirty="0">
                          <a:latin typeface="Verdana" panose="020B0604030504040204" pitchFamily="34" charset="0"/>
                          <a:ea typeface="Verdana" panose="020B0604030504040204" pitchFamily="34" charset="0"/>
                          <a:cs typeface="Verdana" panose="020B0604030504040204" pitchFamily="34" charset="0"/>
                        </a:rPr>
                        <a:t> required:</a:t>
                      </a:r>
                      <a:endParaRPr lang="en-US" sz="1800" b="1" noProof="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noProof="0" dirty="0">
                          <a:latin typeface="Verdana" panose="020B0604030504040204" pitchFamily="34" charset="0"/>
                          <a:ea typeface="Verdana" panose="020B0604030504040204" pitchFamily="34" charset="0"/>
                          <a:cs typeface="Verdana" panose="020B0604030504040204" pitchFamily="34" charset="0"/>
                        </a:rPr>
                        <a:t>Test sections in the labs, probe </a:t>
                      </a:r>
                      <a:r>
                        <a:rPr lang="en-US" sz="1600" noProof="0" dirty="0" err="1">
                          <a:latin typeface="Verdana" panose="020B0604030504040204" pitchFamily="34" charset="0"/>
                          <a:ea typeface="Verdana" panose="020B0604030504040204" pitchFamily="34" charset="0"/>
                          <a:cs typeface="Verdana" panose="020B0604030504040204" pitchFamily="34" charset="0"/>
                        </a:rPr>
                        <a:t>sonicator</a:t>
                      </a:r>
                      <a:r>
                        <a:rPr lang="en-US" sz="1600" noProof="0" dirty="0">
                          <a:latin typeface="Verdana" panose="020B0604030504040204" pitchFamily="34" charset="0"/>
                          <a:ea typeface="Verdana" panose="020B0604030504040204" pitchFamily="34" charset="0"/>
                          <a:cs typeface="Verdana" panose="020B0604030504040204" pitchFamily="34" charset="0"/>
                        </a:rPr>
                        <a:t>, Thermal conductivity measuring device, UV Vis Spectrometer etc.</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055234003"/>
                  </a:ext>
                </a:extLst>
              </a:tr>
              <a:tr h="508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noProof="0" dirty="0">
                          <a:latin typeface="Verdana" panose="020B0604030504040204" pitchFamily="34" charset="0"/>
                          <a:ea typeface="Verdana" panose="020B0604030504040204" pitchFamily="34" charset="0"/>
                          <a:cs typeface="Verdana" panose="020B0604030504040204" pitchFamily="34" charset="0"/>
                        </a:rPr>
                        <a:t>Software required: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noProof="0" dirty="0">
                          <a:latin typeface="Verdana" panose="020B0604030504040204" pitchFamily="34" charset="0"/>
                          <a:ea typeface="Verdana" panose="020B0604030504040204" pitchFamily="34" charset="0"/>
                          <a:cs typeface="Verdana" panose="020B0604030504040204" pitchFamily="34" charset="0"/>
                        </a:rPr>
                        <a:t>Optional software Ansys fluent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5033410"/>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1" spc="-50" baseline="0" dirty="0">
                          <a:latin typeface="Verdana" panose="020B0604030504040204" pitchFamily="34" charset="0"/>
                          <a:ea typeface="Verdana" panose="020B0604030504040204" pitchFamily="34" charset="0"/>
                          <a:cs typeface="Verdana" panose="020B0604030504040204" pitchFamily="34" charset="0"/>
                        </a:rPr>
                        <a:t>Supervisor</a:t>
                      </a:r>
                      <a:r>
                        <a:rPr lang="en-US" sz="500" b="1" spc="-50" baseline="0" dirty="0">
                          <a:latin typeface="Verdana" panose="020B0604030504040204" pitchFamily="34" charset="0"/>
                          <a:ea typeface="Verdana" panose="020B0604030504040204" pitchFamily="34" charset="0"/>
                          <a:cs typeface="Verdana" panose="020B0604030504040204" pitchFamily="34" charset="0"/>
                        </a:rPr>
                        <a:t> </a:t>
                      </a:r>
                      <a:r>
                        <a:rPr lang="en-US" sz="1600" b="1" spc="-50" baseline="0" dirty="0">
                          <a:latin typeface="Verdana" panose="020B0604030504040204" pitchFamily="34" charset="0"/>
                          <a:ea typeface="Verdana" panose="020B0604030504040204" pitchFamily="34" charset="0"/>
                          <a:cs typeface="Verdana" panose="020B0604030504040204" pitchFamily="34" charset="0"/>
                        </a:rPr>
                        <a:t>(Department):</a:t>
                      </a:r>
                    </a:p>
                  </a:txBody>
                  <a:tcPr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noProof="0" dirty="0">
                          <a:latin typeface="Verdana" panose="020B0604030504040204" pitchFamily="34" charset="0"/>
                          <a:ea typeface="Verdana" panose="020B0604030504040204" pitchFamily="34" charset="0"/>
                          <a:cs typeface="Verdana" panose="020B0604030504040204" pitchFamily="34" charset="0"/>
                        </a:rPr>
                        <a:t>Professor Dr. Kazi Md Salim </a:t>
                      </a:r>
                      <a:r>
                        <a:rPr lang="en-US" sz="1600" noProof="0" dirty="0" err="1">
                          <a:latin typeface="Verdana" panose="020B0604030504040204" pitchFamily="34" charset="0"/>
                          <a:ea typeface="Verdana" panose="020B0604030504040204" pitchFamily="34" charset="0"/>
                          <a:cs typeface="Verdana" panose="020B0604030504040204" pitchFamily="34" charset="0"/>
                        </a:rPr>
                        <a:t>Newaz</a:t>
                      </a:r>
                      <a:endParaRPr lang="en-US" sz="1600" noProof="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714025388"/>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noProof="0" dirty="0">
                          <a:latin typeface="Verdana" panose="020B0604030504040204" pitchFamily="34" charset="0"/>
                          <a:ea typeface="Verdana" panose="020B0604030504040204" pitchFamily="34" charset="0"/>
                          <a:cs typeface="Verdana" panose="020B0604030504040204" pitchFamily="34" charset="0"/>
                        </a:rPr>
                        <a:t>Program:</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noProof="0" dirty="0">
                          <a:latin typeface="Verdana" panose="020B0604030504040204" pitchFamily="34" charset="0"/>
                          <a:ea typeface="Verdana" panose="020B0604030504040204" pitchFamily="34" charset="0"/>
                          <a:cs typeface="Verdana" panose="020B0604030504040204" pitchFamily="34" charset="0"/>
                        </a:rPr>
                        <a:t>Master of Mechanical Engineering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404617686"/>
                  </a:ext>
                </a:extLst>
              </a:tr>
              <a:tr h="370840">
                <a:tc>
                  <a:txBody>
                    <a:bodyPr/>
                    <a:lstStyle/>
                    <a:p>
                      <a:pPr algn="l"/>
                      <a:r>
                        <a:rPr lang="en-US" sz="1800" b="1" noProof="0" dirty="0">
                          <a:latin typeface="Verdana" panose="020B0604030504040204" pitchFamily="34" charset="0"/>
                          <a:ea typeface="Verdana" panose="020B0604030504040204" pitchFamily="34" charset="0"/>
                          <a:cs typeface="Verdana" panose="020B0604030504040204" pitchFamily="34" charset="0"/>
                        </a:rPr>
                        <a:t>Duration: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noProof="0" dirty="0">
                          <a:latin typeface="Verdana" panose="020B0604030504040204" pitchFamily="34" charset="0"/>
                          <a:ea typeface="Verdana" panose="020B0604030504040204" pitchFamily="34" charset="0"/>
                          <a:cs typeface="Verdana" panose="020B0604030504040204" pitchFamily="34" charset="0"/>
                        </a:rPr>
                        <a:t>Maximum</a:t>
                      </a:r>
                      <a:r>
                        <a:rPr lang="en-US" sz="1600" baseline="0" noProof="0" dirty="0">
                          <a:latin typeface="Verdana" panose="020B0604030504040204" pitchFamily="34" charset="0"/>
                          <a:ea typeface="Verdana" panose="020B0604030504040204" pitchFamily="34" charset="0"/>
                          <a:cs typeface="Verdana" panose="020B0604030504040204" pitchFamily="34" charset="0"/>
                        </a:rPr>
                        <a:t> 2 consecutive semesters</a:t>
                      </a:r>
                      <a:endParaRPr lang="en-US" sz="1600" noProof="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192857721"/>
                  </a:ext>
                </a:extLst>
              </a:tr>
            </a:tbl>
          </a:graphicData>
        </a:graphic>
      </p:graphicFrame>
    </p:spTree>
    <p:extLst>
      <p:ext uri="{BB962C8B-B14F-4D97-AF65-F5344CB8AC3E}">
        <p14:creationId xmlns:p14="http://schemas.microsoft.com/office/powerpoint/2010/main" val="18175606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667074616"/>
              </p:ext>
            </p:extLst>
          </p:nvPr>
        </p:nvGraphicFramePr>
        <p:xfrm>
          <a:off x="319312" y="111516"/>
          <a:ext cx="11538859" cy="6605603"/>
        </p:xfrm>
        <a:graphic>
          <a:graphicData uri="http://schemas.openxmlformats.org/drawingml/2006/table">
            <a:tbl>
              <a:tblPr firstRow="1" bandRow="1">
                <a:tableStyleId>{2D5ABB26-0587-4C30-8999-92F81FD0307C}</a:tableStyleId>
              </a:tblPr>
              <a:tblGrid>
                <a:gridCol w="2888345">
                  <a:extLst>
                    <a:ext uri="{9D8B030D-6E8A-4147-A177-3AD203B41FA5}">
                      <a16:colId xmlns:a16="http://schemas.microsoft.com/office/drawing/2014/main" val="1242669362"/>
                    </a:ext>
                  </a:extLst>
                </a:gridCol>
                <a:gridCol w="8650514">
                  <a:extLst>
                    <a:ext uri="{9D8B030D-6E8A-4147-A177-3AD203B41FA5}">
                      <a16:colId xmlns:a16="http://schemas.microsoft.com/office/drawing/2014/main" val="196570415"/>
                    </a:ext>
                  </a:extLst>
                </a:gridCol>
              </a:tblGrid>
              <a:tr h="659191">
                <a:tc>
                  <a:txBody>
                    <a:bodyPr/>
                    <a:lstStyle/>
                    <a:p>
                      <a:pPr algn="l"/>
                      <a:r>
                        <a:rPr lang="en-US" sz="1800" b="1" noProof="0" dirty="0">
                          <a:latin typeface="Verdana" panose="020B0604030504040204" pitchFamily="34" charset="0"/>
                          <a:ea typeface="Verdana" panose="020B0604030504040204" pitchFamily="34" charset="0"/>
                          <a:cs typeface="Verdana" panose="020B0604030504040204" pitchFamily="34" charset="0"/>
                        </a:rPr>
                        <a:t>Project Title: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dirty="0">
                          <a:latin typeface="Verdana" panose="020B0604030504040204" pitchFamily="34" charset="0"/>
                          <a:ea typeface="Verdana" panose="020B0604030504040204" pitchFamily="34" charset="0"/>
                        </a:rPr>
                        <a:t>Exploration of drag reduction polymers and their friction loss and heat transfer analyses </a:t>
                      </a:r>
                      <a:endParaRPr lang="en-US" sz="1600" noProof="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568879872"/>
                  </a:ext>
                </a:extLst>
              </a:tr>
              <a:tr h="2436132">
                <a:tc>
                  <a:txBody>
                    <a:bodyPr/>
                    <a:lstStyle/>
                    <a:p>
                      <a:pPr algn="l"/>
                      <a:r>
                        <a:rPr lang="en-US" sz="1800" b="1" noProof="0" dirty="0">
                          <a:latin typeface="Verdana" panose="020B0604030504040204" pitchFamily="34" charset="0"/>
                          <a:ea typeface="Verdana" panose="020B0604030504040204" pitchFamily="34" charset="0"/>
                          <a:cs typeface="Verdana" panose="020B0604030504040204" pitchFamily="34" charset="0"/>
                        </a:rPr>
                        <a:t>Synopsis: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dirty="0">
                          <a:latin typeface="Verdana" panose="020B0604030504040204" pitchFamily="34" charset="0"/>
                          <a:ea typeface="Verdana" panose="020B0604030504040204" pitchFamily="34" charset="0"/>
                        </a:rPr>
                        <a:t>Drag reducing polymers will be explored and dispersed in the base fluid and then it will be tested in a test rig. Characterization of the solutions will be performed. Later the drag reduction and heat transfer data will be correlated with the properties of the additives.</a:t>
                      </a:r>
                      <a:endParaRPr lang="en-US" sz="1600" noProof="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818854623"/>
                  </a:ext>
                </a:extLst>
              </a:tr>
              <a:tr h="1045029">
                <a:tc>
                  <a:txBody>
                    <a:bodyPr/>
                    <a:lstStyle/>
                    <a:p>
                      <a:pPr algn="l"/>
                      <a:r>
                        <a:rPr lang="en-US" sz="1800" b="1" noProof="0" dirty="0">
                          <a:latin typeface="Verdana" panose="020B0604030504040204" pitchFamily="34" charset="0"/>
                          <a:ea typeface="Verdana" panose="020B0604030504040204" pitchFamily="34" charset="0"/>
                          <a:cs typeface="Verdana" panose="020B0604030504040204" pitchFamily="34" charset="0"/>
                        </a:rPr>
                        <a:t>Objectives: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342900" indent="-342900">
                        <a:buFont typeface="+mj-lt"/>
                        <a:buAutoNum type="arabicPeriod"/>
                      </a:pPr>
                      <a:r>
                        <a:rPr lang="en-US" sz="1600" noProof="0" dirty="0">
                          <a:latin typeface="Verdana" panose="020B0604030504040204" pitchFamily="34" charset="0"/>
                          <a:ea typeface="Verdana" panose="020B0604030504040204" pitchFamily="34" charset="0"/>
                          <a:cs typeface="Verdana" panose="020B0604030504040204" pitchFamily="34" charset="0"/>
                        </a:rPr>
                        <a:t>To</a:t>
                      </a:r>
                      <a:r>
                        <a:rPr lang="en-US" sz="1600" baseline="0" noProof="0" dirty="0">
                          <a:latin typeface="Verdana" panose="020B0604030504040204" pitchFamily="34" charset="0"/>
                          <a:ea typeface="Verdana" panose="020B0604030504040204" pitchFamily="34" charset="0"/>
                          <a:cs typeface="Verdana" panose="020B0604030504040204" pitchFamily="34" charset="0"/>
                        </a:rPr>
                        <a:t>  explore natural and suitable drag reducing polymers for application in drag reduction.</a:t>
                      </a:r>
                      <a:r>
                        <a:rPr lang="en-US" sz="1600" noProof="0" dirty="0">
                          <a:latin typeface="Verdana" panose="020B0604030504040204" pitchFamily="34" charset="0"/>
                          <a:ea typeface="Verdana" panose="020B0604030504040204" pitchFamily="34" charset="0"/>
                          <a:cs typeface="Verdana" panose="020B0604030504040204" pitchFamily="34" charset="0"/>
                        </a:rPr>
                        <a:t> </a:t>
                      </a:r>
                    </a:p>
                    <a:p>
                      <a:pPr marL="342900" indent="-342900">
                        <a:buFont typeface="+mj-lt"/>
                        <a:buAutoNum type="arabicPeriod"/>
                      </a:pPr>
                      <a:r>
                        <a:rPr lang="en-US" sz="1600" noProof="0" dirty="0">
                          <a:latin typeface="Verdana" panose="020B0604030504040204" pitchFamily="34" charset="0"/>
                          <a:ea typeface="Verdana" panose="020B0604030504040204" pitchFamily="34" charset="0"/>
                          <a:cs typeface="Verdana" panose="020B0604030504040204" pitchFamily="34" charset="0"/>
                        </a:rPr>
                        <a:t>To</a:t>
                      </a:r>
                      <a:r>
                        <a:rPr lang="en-US" sz="1600" baseline="0" noProof="0" dirty="0">
                          <a:latin typeface="Verdana" panose="020B0604030504040204" pitchFamily="34" charset="0"/>
                          <a:ea typeface="Verdana" panose="020B0604030504040204" pitchFamily="34" charset="0"/>
                          <a:cs typeface="Verdana" panose="020B0604030504040204" pitchFamily="34" charset="0"/>
                        </a:rPr>
                        <a:t>  investigate drag reduction and heat transfer of the suspensions.</a:t>
                      </a:r>
                    </a:p>
                    <a:p>
                      <a:pPr marL="342900" indent="-342900">
                        <a:buFont typeface="+mj-lt"/>
                        <a:buAutoNum type="arabicPeriod"/>
                      </a:pPr>
                      <a:r>
                        <a:rPr lang="en-US" sz="1600" baseline="0" noProof="0" dirty="0">
                          <a:latin typeface="Verdana" panose="020B0604030504040204" pitchFamily="34" charset="0"/>
                          <a:ea typeface="Verdana" panose="020B0604030504040204" pitchFamily="34" charset="0"/>
                          <a:cs typeface="Verdana" panose="020B0604030504040204" pitchFamily="34" charset="0"/>
                        </a:rPr>
                        <a:t>Develop correlations of heat and momentum transfer data with the variables of thermophysical properties.</a:t>
                      </a:r>
                      <a:endParaRPr lang="en-US" sz="1600" noProof="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602474013"/>
                  </a:ext>
                </a:extLst>
              </a:tr>
              <a:tr h="478971">
                <a:tc>
                  <a:txBody>
                    <a:bodyPr/>
                    <a:lstStyle/>
                    <a:p>
                      <a:pPr algn="l"/>
                      <a:r>
                        <a:rPr lang="en-US" sz="1800" b="1" noProof="0" dirty="0">
                          <a:latin typeface="Verdana" panose="020B0604030504040204" pitchFamily="34" charset="0"/>
                          <a:ea typeface="Verdana" panose="020B0604030504040204" pitchFamily="34" charset="0"/>
                          <a:cs typeface="Verdana" panose="020B0604030504040204" pitchFamily="34" charset="0"/>
                        </a:rPr>
                        <a:t>Equipment</a:t>
                      </a:r>
                      <a:r>
                        <a:rPr lang="en-US" sz="1800" b="1" baseline="0" noProof="0" dirty="0">
                          <a:latin typeface="Verdana" panose="020B0604030504040204" pitchFamily="34" charset="0"/>
                          <a:ea typeface="Verdana" panose="020B0604030504040204" pitchFamily="34" charset="0"/>
                          <a:cs typeface="Verdana" panose="020B0604030504040204" pitchFamily="34" charset="0"/>
                        </a:rPr>
                        <a:t> required:</a:t>
                      </a:r>
                      <a:endParaRPr lang="en-US" sz="1800" b="1" noProof="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noProof="0" dirty="0">
                          <a:latin typeface="Verdana" panose="020B0604030504040204" pitchFamily="34" charset="0"/>
                          <a:ea typeface="Verdana" panose="020B0604030504040204" pitchFamily="34" charset="0"/>
                          <a:cs typeface="Verdana" panose="020B0604030504040204" pitchFamily="34" charset="0"/>
                        </a:rPr>
                        <a:t>Test sections in the labs, dispersion equipment, Thermal conductivity measuring device, etc.</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055234003"/>
                  </a:ext>
                </a:extLst>
              </a:tr>
              <a:tr h="508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noProof="0" dirty="0">
                          <a:latin typeface="Verdana" panose="020B0604030504040204" pitchFamily="34" charset="0"/>
                          <a:ea typeface="Verdana" panose="020B0604030504040204" pitchFamily="34" charset="0"/>
                          <a:cs typeface="Verdana" panose="020B0604030504040204" pitchFamily="34" charset="0"/>
                        </a:rPr>
                        <a:t>Software required: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noProof="0" dirty="0">
                          <a:latin typeface="Verdana" panose="020B0604030504040204" pitchFamily="34" charset="0"/>
                          <a:ea typeface="Verdana" panose="020B0604030504040204" pitchFamily="34" charset="0"/>
                          <a:cs typeface="Verdana" panose="020B0604030504040204" pitchFamily="34" charset="0"/>
                        </a:rPr>
                        <a:t>Optional software Ansys fluent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5033410"/>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1" spc="-50" baseline="0" dirty="0">
                          <a:latin typeface="Verdana" panose="020B0604030504040204" pitchFamily="34" charset="0"/>
                          <a:ea typeface="Verdana" panose="020B0604030504040204" pitchFamily="34" charset="0"/>
                          <a:cs typeface="Verdana" panose="020B0604030504040204" pitchFamily="34" charset="0"/>
                        </a:rPr>
                        <a:t>Supervisor</a:t>
                      </a:r>
                      <a:r>
                        <a:rPr lang="en-US" sz="500" b="1" spc="-50" baseline="0" dirty="0">
                          <a:latin typeface="Verdana" panose="020B0604030504040204" pitchFamily="34" charset="0"/>
                          <a:ea typeface="Verdana" panose="020B0604030504040204" pitchFamily="34" charset="0"/>
                          <a:cs typeface="Verdana" panose="020B0604030504040204" pitchFamily="34" charset="0"/>
                        </a:rPr>
                        <a:t> </a:t>
                      </a:r>
                      <a:r>
                        <a:rPr lang="en-US" sz="1600" b="1" spc="-50" baseline="0" dirty="0">
                          <a:latin typeface="Verdana" panose="020B0604030504040204" pitchFamily="34" charset="0"/>
                          <a:ea typeface="Verdana" panose="020B0604030504040204" pitchFamily="34" charset="0"/>
                          <a:cs typeface="Verdana" panose="020B0604030504040204" pitchFamily="34" charset="0"/>
                        </a:rPr>
                        <a:t>(Department):</a:t>
                      </a:r>
                    </a:p>
                  </a:txBody>
                  <a:tcPr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noProof="0" dirty="0">
                          <a:latin typeface="Verdana" panose="020B0604030504040204" pitchFamily="34" charset="0"/>
                          <a:ea typeface="Verdana" panose="020B0604030504040204" pitchFamily="34" charset="0"/>
                          <a:cs typeface="Verdana" panose="020B0604030504040204" pitchFamily="34" charset="0"/>
                        </a:rPr>
                        <a:t>Professor Dr. Kazi Md Salim </a:t>
                      </a:r>
                      <a:r>
                        <a:rPr lang="en-US" sz="1600" noProof="0" dirty="0" err="1">
                          <a:latin typeface="Verdana" panose="020B0604030504040204" pitchFamily="34" charset="0"/>
                          <a:ea typeface="Verdana" panose="020B0604030504040204" pitchFamily="34" charset="0"/>
                          <a:cs typeface="Verdana" panose="020B0604030504040204" pitchFamily="34" charset="0"/>
                        </a:rPr>
                        <a:t>Newaz</a:t>
                      </a:r>
                      <a:endParaRPr lang="en-US" sz="1600" noProof="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714025388"/>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noProof="0" dirty="0">
                          <a:latin typeface="Verdana" panose="020B0604030504040204" pitchFamily="34" charset="0"/>
                          <a:ea typeface="Verdana" panose="020B0604030504040204" pitchFamily="34" charset="0"/>
                          <a:cs typeface="Verdana" panose="020B0604030504040204" pitchFamily="34" charset="0"/>
                        </a:rPr>
                        <a:t>Program:</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noProof="0" dirty="0">
                          <a:latin typeface="Verdana" panose="020B0604030504040204" pitchFamily="34" charset="0"/>
                          <a:ea typeface="Verdana" panose="020B0604030504040204" pitchFamily="34" charset="0"/>
                          <a:cs typeface="Verdana" panose="020B0604030504040204" pitchFamily="34" charset="0"/>
                        </a:rPr>
                        <a:t>Master of Mechanical Engineering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404617686"/>
                  </a:ext>
                </a:extLst>
              </a:tr>
              <a:tr h="370840">
                <a:tc>
                  <a:txBody>
                    <a:bodyPr/>
                    <a:lstStyle/>
                    <a:p>
                      <a:pPr algn="l"/>
                      <a:r>
                        <a:rPr lang="en-US" sz="1800" b="1" noProof="0" dirty="0">
                          <a:latin typeface="Verdana" panose="020B0604030504040204" pitchFamily="34" charset="0"/>
                          <a:ea typeface="Verdana" panose="020B0604030504040204" pitchFamily="34" charset="0"/>
                          <a:cs typeface="Verdana" panose="020B0604030504040204" pitchFamily="34" charset="0"/>
                        </a:rPr>
                        <a:t>Duration: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noProof="0" dirty="0">
                          <a:latin typeface="Verdana" panose="020B0604030504040204" pitchFamily="34" charset="0"/>
                          <a:ea typeface="Verdana" panose="020B0604030504040204" pitchFamily="34" charset="0"/>
                          <a:cs typeface="Verdana" panose="020B0604030504040204" pitchFamily="34" charset="0"/>
                        </a:rPr>
                        <a:t>Maximum</a:t>
                      </a:r>
                      <a:r>
                        <a:rPr lang="en-US" sz="1600" baseline="0" noProof="0" dirty="0">
                          <a:latin typeface="Verdana" panose="020B0604030504040204" pitchFamily="34" charset="0"/>
                          <a:ea typeface="Verdana" panose="020B0604030504040204" pitchFamily="34" charset="0"/>
                          <a:cs typeface="Verdana" panose="020B0604030504040204" pitchFamily="34" charset="0"/>
                        </a:rPr>
                        <a:t> 2 consecutive semesters</a:t>
                      </a:r>
                      <a:endParaRPr lang="en-US" sz="1600" noProof="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192857721"/>
                  </a:ext>
                </a:extLst>
              </a:tr>
            </a:tbl>
          </a:graphicData>
        </a:graphic>
      </p:graphicFrame>
    </p:spTree>
    <p:extLst>
      <p:ext uri="{BB962C8B-B14F-4D97-AF65-F5344CB8AC3E}">
        <p14:creationId xmlns:p14="http://schemas.microsoft.com/office/powerpoint/2010/main" val="35473209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819128727"/>
              </p:ext>
            </p:extLst>
          </p:nvPr>
        </p:nvGraphicFramePr>
        <p:xfrm>
          <a:off x="319312" y="111516"/>
          <a:ext cx="11538859" cy="6361763"/>
        </p:xfrm>
        <a:graphic>
          <a:graphicData uri="http://schemas.openxmlformats.org/drawingml/2006/table">
            <a:tbl>
              <a:tblPr firstRow="1" bandRow="1">
                <a:tableStyleId>{2D5ABB26-0587-4C30-8999-92F81FD0307C}</a:tableStyleId>
              </a:tblPr>
              <a:tblGrid>
                <a:gridCol w="2888345">
                  <a:extLst>
                    <a:ext uri="{9D8B030D-6E8A-4147-A177-3AD203B41FA5}">
                      <a16:colId xmlns:a16="http://schemas.microsoft.com/office/drawing/2014/main" val="1242669362"/>
                    </a:ext>
                  </a:extLst>
                </a:gridCol>
                <a:gridCol w="8650514">
                  <a:extLst>
                    <a:ext uri="{9D8B030D-6E8A-4147-A177-3AD203B41FA5}">
                      <a16:colId xmlns:a16="http://schemas.microsoft.com/office/drawing/2014/main" val="196570415"/>
                    </a:ext>
                  </a:extLst>
                </a:gridCol>
              </a:tblGrid>
              <a:tr h="659191">
                <a:tc>
                  <a:txBody>
                    <a:bodyPr/>
                    <a:lstStyle/>
                    <a:p>
                      <a:pPr algn="l"/>
                      <a:r>
                        <a:rPr lang="en-US" sz="1800" b="1" noProof="0" dirty="0">
                          <a:latin typeface="Verdana" panose="020B0604030504040204" pitchFamily="34" charset="0"/>
                          <a:ea typeface="Verdana" panose="020B0604030504040204" pitchFamily="34" charset="0"/>
                          <a:cs typeface="Verdana" panose="020B0604030504040204" pitchFamily="34" charset="0"/>
                        </a:rPr>
                        <a:t>Project Title: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dirty="0">
                          <a:latin typeface="Verdana" panose="020B0604030504040204" pitchFamily="34" charset="0"/>
                          <a:ea typeface="Verdana" panose="020B0604030504040204" pitchFamily="34" charset="0"/>
                        </a:rPr>
                        <a:t>Fouling and fouling mitigation of heat exchangers by additives</a:t>
                      </a:r>
                      <a:endParaRPr lang="en-US" sz="1600" noProof="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568879872"/>
                  </a:ext>
                </a:extLst>
              </a:tr>
              <a:tr h="2436132">
                <a:tc>
                  <a:txBody>
                    <a:bodyPr/>
                    <a:lstStyle/>
                    <a:p>
                      <a:pPr algn="l"/>
                      <a:r>
                        <a:rPr lang="en-US" sz="1800" b="1" noProof="0" dirty="0">
                          <a:latin typeface="Verdana" panose="020B0604030504040204" pitchFamily="34" charset="0"/>
                          <a:ea typeface="Verdana" panose="020B0604030504040204" pitchFamily="34" charset="0"/>
                          <a:cs typeface="Verdana" panose="020B0604030504040204" pitchFamily="34" charset="0"/>
                        </a:rPr>
                        <a:t>Synopsis: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dirty="0">
                          <a:latin typeface="Verdana" panose="020B0604030504040204" pitchFamily="34" charset="0"/>
                          <a:ea typeface="Verdana" panose="020B0604030504040204" pitchFamily="34" charset="0"/>
                        </a:rPr>
                        <a:t>Supersaturated fouling solutions will be prepared and fouling deposition from these solutions on heat exchanger surfaces will be investigated to evaluate the performance of additives on fouling mitigation. Data will be correlated with the variable process parameters.</a:t>
                      </a:r>
                      <a:endParaRPr lang="en-US" sz="1600" noProof="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818854623"/>
                  </a:ext>
                </a:extLst>
              </a:tr>
              <a:tr h="1045029">
                <a:tc>
                  <a:txBody>
                    <a:bodyPr/>
                    <a:lstStyle/>
                    <a:p>
                      <a:pPr algn="l"/>
                      <a:r>
                        <a:rPr lang="en-US" sz="1800" b="1" noProof="0" dirty="0">
                          <a:latin typeface="Verdana" panose="020B0604030504040204" pitchFamily="34" charset="0"/>
                          <a:ea typeface="Verdana" panose="020B0604030504040204" pitchFamily="34" charset="0"/>
                          <a:cs typeface="Verdana" panose="020B0604030504040204" pitchFamily="34" charset="0"/>
                        </a:rPr>
                        <a:t>Objectives: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342900" indent="-342900">
                        <a:buFont typeface="+mj-lt"/>
                        <a:buAutoNum type="arabicPeriod"/>
                      </a:pPr>
                      <a:r>
                        <a:rPr lang="en-US" sz="1600" noProof="0" dirty="0">
                          <a:latin typeface="Verdana" panose="020B0604030504040204" pitchFamily="34" charset="0"/>
                          <a:ea typeface="Verdana" panose="020B0604030504040204" pitchFamily="34" charset="0"/>
                          <a:cs typeface="Verdana" panose="020B0604030504040204" pitchFamily="34" charset="0"/>
                        </a:rPr>
                        <a:t>To</a:t>
                      </a:r>
                      <a:r>
                        <a:rPr lang="en-US" sz="1600" baseline="0" noProof="0" dirty="0">
                          <a:latin typeface="Verdana" panose="020B0604030504040204" pitchFamily="34" charset="0"/>
                          <a:ea typeface="Verdana" panose="020B0604030504040204" pitchFamily="34" charset="0"/>
                          <a:cs typeface="Verdana" panose="020B0604030504040204" pitchFamily="34" charset="0"/>
                        </a:rPr>
                        <a:t>  explore ecofriendly additives of (polymers, nanoparticles, etc.) for fouling mitigation.</a:t>
                      </a:r>
                      <a:r>
                        <a:rPr lang="en-US" sz="1600" noProof="0" dirty="0">
                          <a:latin typeface="Verdana" panose="020B0604030504040204" pitchFamily="34" charset="0"/>
                          <a:ea typeface="Verdana" panose="020B0604030504040204" pitchFamily="34" charset="0"/>
                          <a:cs typeface="Verdana" panose="020B0604030504040204" pitchFamily="34" charset="0"/>
                        </a:rPr>
                        <a:t> </a:t>
                      </a:r>
                    </a:p>
                    <a:p>
                      <a:pPr marL="342900" indent="-342900">
                        <a:buFont typeface="+mj-lt"/>
                        <a:buAutoNum type="arabicPeriod"/>
                      </a:pPr>
                      <a:r>
                        <a:rPr lang="en-US" sz="1600" noProof="0" dirty="0">
                          <a:latin typeface="Verdana" panose="020B0604030504040204" pitchFamily="34" charset="0"/>
                          <a:ea typeface="Verdana" panose="020B0604030504040204" pitchFamily="34" charset="0"/>
                          <a:cs typeface="Verdana" panose="020B0604030504040204" pitchFamily="34" charset="0"/>
                        </a:rPr>
                        <a:t>To</a:t>
                      </a:r>
                      <a:r>
                        <a:rPr lang="en-US" sz="1600" baseline="0" noProof="0" dirty="0">
                          <a:latin typeface="Verdana" panose="020B0604030504040204" pitchFamily="34" charset="0"/>
                          <a:ea typeface="Verdana" panose="020B0604030504040204" pitchFamily="34" charset="0"/>
                          <a:cs typeface="Verdana" panose="020B0604030504040204" pitchFamily="34" charset="0"/>
                        </a:rPr>
                        <a:t>  investigate heat transfer and fouling and fouling mitigation on heat exchanger surfaces.</a:t>
                      </a:r>
                      <a:endParaRPr lang="en-US" sz="1600" noProof="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602474013"/>
                  </a:ext>
                </a:extLst>
              </a:tr>
              <a:tr h="478971">
                <a:tc>
                  <a:txBody>
                    <a:bodyPr/>
                    <a:lstStyle/>
                    <a:p>
                      <a:pPr algn="l"/>
                      <a:r>
                        <a:rPr lang="en-US" sz="1800" b="1" noProof="0" dirty="0">
                          <a:latin typeface="Verdana" panose="020B0604030504040204" pitchFamily="34" charset="0"/>
                          <a:ea typeface="Verdana" panose="020B0604030504040204" pitchFamily="34" charset="0"/>
                          <a:cs typeface="Verdana" panose="020B0604030504040204" pitchFamily="34" charset="0"/>
                        </a:rPr>
                        <a:t>Equipment</a:t>
                      </a:r>
                      <a:r>
                        <a:rPr lang="en-US" sz="1800" b="1" baseline="0" noProof="0" dirty="0">
                          <a:latin typeface="Verdana" panose="020B0604030504040204" pitchFamily="34" charset="0"/>
                          <a:ea typeface="Verdana" panose="020B0604030504040204" pitchFamily="34" charset="0"/>
                          <a:cs typeface="Verdana" panose="020B0604030504040204" pitchFamily="34" charset="0"/>
                        </a:rPr>
                        <a:t> required:</a:t>
                      </a:r>
                      <a:endParaRPr lang="en-US" sz="1800" b="1" noProof="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noProof="0" dirty="0">
                          <a:latin typeface="Verdana" panose="020B0604030504040204" pitchFamily="34" charset="0"/>
                          <a:ea typeface="Verdana" panose="020B0604030504040204" pitchFamily="34" charset="0"/>
                          <a:cs typeface="Verdana" panose="020B0604030504040204" pitchFamily="34" charset="0"/>
                        </a:rPr>
                        <a:t>Test sections in the labs, probe </a:t>
                      </a:r>
                      <a:r>
                        <a:rPr lang="en-US" sz="1600" noProof="0" dirty="0" err="1">
                          <a:latin typeface="Verdana" panose="020B0604030504040204" pitchFamily="34" charset="0"/>
                          <a:ea typeface="Verdana" panose="020B0604030504040204" pitchFamily="34" charset="0"/>
                          <a:cs typeface="Verdana" panose="020B0604030504040204" pitchFamily="34" charset="0"/>
                        </a:rPr>
                        <a:t>sonicator</a:t>
                      </a:r>
                      <a:r>
                        <a:rPr lang="en-US" sz="1600" noProof="0" dirty="0">
                          <a:latin typeface="Verdana" panose="020B0604030504040204" pitchFamily="34" charset="0"/>
                          <a:ea typeface="Verdana" panose="020B0604030504040204" pitchFamily="34" charset="0"/>
                          <a:cs typeface="Verdana" panose="020B0604030504040204" pitchFamily="34" charset="0"/>
                        </a:rPr>
                        <a:t>, Thermal conductivity measuring device, UV Vis Spectrometer etc.</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055234003"/>
                  </a:ext>
                </a:extLst>
              </a:tr>
              <a:tr h="508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noProof="0" dirty="0">
                          <a:latin typeface="Verdana" panose="020B0604030504040204" pitchFamily="34" charset="0"/>
                          <a:ea typeface="Verdana" panose="020B0604030504040204" pitchFamily="34" charset="0"/>
                          <a:cs typeface="Verdana" panose="020B0604030504040204" pitchFamily="34" charset="0"/>
                        </a:rPr>
                        <a:t>Software required: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noProof="0" dirty="0">
                          <a:latin typeface="Verdana" panose="020B0604030504040204" pitchFamily="34" charset="0"/>
                          <a:ea typeface="Verdana" panose="020B0604030504040204" pitchFamily="34" charset="0"/>
                          <a:cs typeface="Verdana" panose="020B0604030504040204" pitchFamily="34" charset="0"/>
                        </a:rPr>
                        <a:t>Optional software Ansys fluent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5033410"/>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1" spc="-50" baseline="0" dirty="0">
                          <a:latin typeface="Verdana" panose="020B0604030504040204" pitchFamily="34" charset="0"/>
                          <a:ea typeface="Verdana" panose="020B0604030504040204" pitchFamily="34" charset="0"/>
                          <a:cs typeface="Verdana" panose="020B0604030504040204" pitchFamily="34" charset="0"/>
                        </a:rPr>
                        <a:t>Supervisor</a:t>
                      </a:r>
                      <a:r>
                        <a:rPr lang="en-US" sz="500" b="1" spc="-50" baseline="0" dirty="0">
                          <a:latin typeface="Verdana" panose="020B0604030504040204" pitchFamily="34" charset="0"/>
                          <a:ea typeface="Verdana" panose="020B0604030504040204" pitchFamily="34" charset="0"/>
                          <a:cs typeface="Verdana" panose="020B0604030504040204" pitchFamily="34" charset="0"/>
                        </a:rPr>
                        <a:t> </a:t>
                      </a:r>
                      <a:r>
                        <a:rPr lang="en-US" sz="1600" b="1" spc="-50" baseline="0" dirty="0">
                          <a:latin typeface="Verdana" panose="020B0604030504040204" pitchFamily="34" charset="0"/>
                          <a:ea typeface="Verdana" panose="020B0604030504040204" pitchFamily="34" charset="0"/>
                          <a:cs typeface="Verdana" panose="020B0604030504040204" pitchFamily="34" charset="0"/>
                        </a:rPr>
                        <a:t>(Department):</a:t>
                      </a:r>
                    </a:p>
                  </a:txBody>
                  <a:tcPr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noProof="0" dirty="0">
                          <a:latin typeface="Verdana" panose="020B0604030504040204" pitchFamily="34" charset="0"/>
                          <a:ea typeface="Verdana" panose="020B0604030504040204" pitchFamily="34" charset="0"/>
                          <a:cs typeface="Verdana" panose="020B0604030504040204" pitchFamily="34" charset="0"/>
                        </a:rPr>
                        <a:t>Professor Dr. Kazi Md Salim </a:t>
                      </a:r>
                      <a:r>
                        <a:rPr lang="en-US" sz="1600" noProof="0" dirty="0" err="1">
                          <a:latin typeface="Verdana" panose="020B0604030504040204" pitchFamily="34" charset="0"/>
                          <a:ea typeface="Verdana" panose="020B0604030504040204" pitchFamily="34" charset="0"/>
                          <a:cs typeface="Verdana" panose="020B0604030504040204" pitchFamily="34" charset="0"/>
                        </a:rPr>
                        <a:t>Newaz</a:t>
                      </a:r>
                      <a:endParaRPr lang="en-US" sz="1600" noProof="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714025388"/>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noProof="0" dirty="0">
                          <a:latin typeface="Verdana" panose="020B0604030504040204" pitchFamily="34" charset="0"/>
                          <a:ea typeface="Verdana" panose="020B0604030504040204" pitchFamily="34" charset="0"/>
                          <a:cs typeface="Verdana" panose="020B0604030504040204" pitchFamily="34" charset="0"/>
                        </a:rPr>
                        <a:t>Program:</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noProof="0" dirty="0">
                          <a:latin typeface="Verdana" panose="020B0604030504040204" pitchFamily="34" charset="0"/>
                          <a:ea typeface="Verdana" panose="020B0604030504040204" pitchFamily="34" charset="0"/>
                          <a:cs typeface="Verdana" panose="020B0604030504040204" pitchFamily="34" charset="0"/>
                        </a:rPr>
                        <a:t>Master of Mechanical Engineering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404617686"/>
                  </a:ext>
                </a:extLst>
              </a:tr>
              <a:tr h="370840">
                <a:tc>
                  <a:txBody>
                    <a:bodyPr/>
                    <a:lstStyle/>
                    <a:p>
                      <a:pPr algn="l"/>
                      <a:r>
                        <a:rPr lang="en-US" sz="1800" b="1" noProof="0" dirty="0">
                          <a:latin typeface="Verdana" panose="020B0604030504040204" pitchFamily="34" charset="0"/>
                          <a:ea typeface="Verdana" panose="020B0604030504040204" pitchFamily="34" charset="0"/>
                          <a:cs typeface="Verdana" panose="020B0604030504040204" pitchFamily="34" charset="0"/>
                        </a:rPr>
                        <a:t>Duration: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noProof="0" dirty="0">
                          <a:latin typeface="Verdana" panose="020B0604030504040204" pitchFamily="34" charset="0"/>
                          <a:ea typeface="Verdana" panose="020B0604030504040204" pitchFamily="34" charset="0"/>
                          <a:cs typeface="Verdana" panose="020B0604030504040204" pitchFamily="34" charset="0"/>
                        </a:rPr>
                        <a:t>Maximum</a:t>
                      </a:r>
                      <a:r>
                        <a:rPr lang="en-US" sz="1600" baseline="0" noProof="0" dirty="0">
                          <a:latin typeface="Verdana" panose="020B0604030504040204" pitchFamily="34" charset="0"/>
                          <a:ea typeface="Verdana" panose="020B0604030504040204" pitchFamily="34" charset="0"/>
                          <a:cs typeface="Verdana" panose="020B0604030504040204" pitchFamily="34" charset="0"/>
                        </a:rPr>
                        <a:t> 2 consecutive semesters</a:t>
                      </a:r>
                      <a:endParaRPr lang="en-US" sz="1600" noProof="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192857721"/>
                  </a:ext>
                </a:extLst>
              </a:tr>
            </a:tbl>
          </a:graphicData>
        </a:graphic>
      </p:graphicFrame>
    </p:spTree>
    <p:extLst>
      <p:ext uri="{BB962C8B-B14F-4D97-AF65-F5344CB8AC3E}">
        <p14:creationId xmlns:p14="http://schemas.microsoft.com/office/powerpoint/2010/main" val="34638439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2668768035"/>
              </p:ext>
            </p:extLst>
          </p:nvPr>
        </p:nvGraphicFramePr>
        <p:xfrm>
          <a:off x="319312" y="111516"/>
          <a:ext cx="11538859" cy="6261614"/>
        </p:xfrm>
        <a:graphic>
          <a:graphicData uri="http://schemas.openxmlformats.org/drawingml/2006/table">
            <a:tbl>
              <a:tblPr firstRow="1" bandRow="1">
                <a:tableStyleId>{2D5ABB26-0587-4C30-8999-92F81FD0307C}</a:tableStyleId>
              </a:tblPr>
              <a:tblGrid>
                <a:gridCol w="2888345">
                  <a:extLst>
                    <a:ext uri="{9D8B030D-6E8A-4147-A177-3AD203B41FA5}">
                      <a16:colId xmlns:a16="http://schemas.microsoft.com/office/drawing/2014/main" val="1242669362"/>
                    </a:ext>
                  </a:extLst>
                </a:gridCol>
                <a:gridCol w="8650514">
                  <a:extLst>
                    <a:ext uri="{9D8B030D-6E8A-4147-A177-3AD203B41FA5}">
                      <a16:colId xmlns:a16="http://schemas.microsoft.com/office/drawing/2014/main" val="196570415"/>
                    </a:ext>
                  </a:extLst>
                </a:gridCol>
              </a:tblGrid>
              <a:tr h="659191">
                <a:tc>
                  <a:txBody>
                    <a:bodyPr/>
                    <a:lstStyle/>
                    <a:p>
                      <a:pPr algn="l"/>
                      <a:r>
                        <a:rPr lang="en-US" sz="1800" b="1" noProof="0" dirty="0">
                          <a:latin typeface="Verdana" panose="020B0604030504040204" pitchFamily="34" charset="0"/>
                          <a:ea typeface="Verdana" panose="020B0604030504040204" pitchFamily="34" charset="0"/>
                          <a:cs typeface="Verdana" panose="020B0604030504040204" pitchFamily="34" charset="0"/>
                        </a:rPr>
                        <a:t>Project Title: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dirty="0">
                          <a:latin typeface="Verdana" panose="020B0604030504040204" pitchFamily="34" charset="0"/>
                          <a:ea typeface="Verdana" panose="020B0604030504040204" pitchFamily="34" charset="0"/>
                        </a:rPr>
                        <a:t>Fouling mitigation of heat exchanger surfaces by metallic and environmentally friendly coatings</a:t>
                      </a:r>
                      <a:endParaRPr lang="en-US" sz="1600" noProof="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568879872"/>
                  </a:ext>
                </a:extLst>
              </a:tr>
              <a:tr h="2436132">
                <a:tc>
                  <a:txBody>
                    <a:bodyPr/>
                    <a:lstStyle/>
                    <a:p>
                      <a:pPr algn="l"/>
                      <a:r>
                        <a:rPr lang="en-US" sz="1800" b="1" noProof="0" dirty="0">
                          <a:latin typeface="Verdana" panose="020B0604030504040204" pitchFamily="34" charset="0"/>
                          <a:ea typeface="Verdana" panose="020B0604030504040204" pitchFamily="34" charset="0"/>
                          <a:cs typeface="Verdana" panose="020B0604030504040204" pitchFamily="34" charset="0"/>
                        </a:rPr>
                        <a:t>Synopsis: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dirty="0">
                          <a:latin typeface="Verdana" panose="020B0604030504040204" pitchFamily="34" charset="0"/>
                          <a:ea typeface="Verdana" panose="020B0604030504040204" pitchFamily="34" charset="0"/>
                        </a:rPr>
                        <a:t>Ecofriendly coatings will be applied on heat exchanger surfaces and then it will be tested to evaluate the coating performance against fouling solutions. Later the data will be correlated with the process parameters. </a:t>
                      </a:r>
                      <a:endParaRPr lang="en-US" sz="1600" noProof="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818854623"/>
                  </a:ext>
                </a:extLst>
              </a:tr>
              <a:tr h="1045029">
                <a:tc>
                  <a:txBody>
                    <a:bodyPr/>
                    <a:lstStyle/>
                    <a:p>
                      <a:pPr algn="l"/>
                      <a:r>
                        <a:rPr lang="en-US" sz="1800" b="1" noProof="0" dirty="0">
                          <a:latin typeface="Verdana" panose="020B0604030504040204" pitchFamily="34" charset="0"/>
                          <a:ea typeface="Verdana" panose="020B0604030504040204" pitchFamily="34" charset="0"/>
                          <a:cs typeface="Verdana" panose="020B0604030504040204" pitchFamily="34" charset="0"/>
                        </a:rPr>
                        <a:t>Objectives: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342900" indent="-342900">
                        <a:buFont typeface="+mj-lt"/>
                        <a:buAutoNum type="arabicPeriod"/>
                      </a:pPr>
                      <a:r>
                        <a:rPr lang="en-US" sz="1600" noProof="0" dirty="0">
                          <a:latin typeface="Verdana" panose="020B0604030504040204" pitchFamily="34" charset="0"/>
                          <a:ea typeface="Verdana" panose="020B0604030504040204" pitchFamily="34" charset="0"/>
                          <a:cs typeface="Verdana" panose="020B0604030504040204" pitchFamily="34" charset="0"/>
                        </a:rPr>
                        <a:t>To</a:t>
                      </a:r>
                      <a:r>
                        <a:rPr lang="en-US" sz="1600" baseline="0" noProof="0" dirty="0">
                          <a:latin typeface="Verdana" panose="020B0604030504040204" pitchFamily="34" charset="0"/>
                          <a:ea typeface="Verdana" panose="020B0604030504040204" pitchFamily="34" charset="0"/>
                          <a:cs typeface="Verdana" panose="020B0604030504040204" pitchFamily="34" charset="0"/>
                        </a:rPr>
                        <a:t>  develop metal and conductive polymeric coatings on heat transfer surfaces.</a:t>
                      </a:r>
                      <a:r>
                        <a:rPr lang="en-US" sz="1600" noProof="0" dirty="0">
                          <a:latin typeface="Verdana" panose="020B0604030504040204" pitchFamily="34" charset="0"/>
                          <a:ea typeface="Verdana" panose="020B0604030504040204" pitchFamily="34" charset="0"/>
                          <a:cs typeface="Verdana" panose="020B0604030504040204" pitchFamily="34" charset="0"/>
                        </a:rPr>
                        <a:t> </a:t>
                      </a:r>
                    </a:p>
                    <a:p>
                      <a:pPr marL="342900" indent="-342900">
                        <a:buFont typeface="+mj-lt"/>
                        <a:buAutoNum type="arabicPeriod"/>
                      </a:pPr>
                      <a:r>
                        <a:rPr lang="en-US" sz="1600" noProof="0" dirty="0">
                          <a:latin typeface="Verdana" panose="020B0604030504040204" pitchFamily="34" charset="0"/>
                          <a:ea typeface="Verdana" panose="020B0604030504040204" pitchFamily="34" charset="0"/>
                          <a:cs typeface="Verdana" panose="020B0604030504040204" pitchFamily="34" charset="0"/>
                        </a:rPr>
                        <a:t>To</a:t>
                      </a:r>
                      <a:r>
                        <a:rPr lang="en-US" sz="1600" baseline="0" noProof="0" dirty="0">
                          <a:latin typeface="Verdana" panose="020B0604030504040204" pitchFamily="34" charset="0"/>
                          <a:ea typeface="Verdana" panose="020B0604030504040204" pitchFamily="34" charset="0"/>
                          <a:cs typeface="Verdana" panose="020B0604030504040204" pitchFamily="34" charset="0"/>
                        </a:rPr>
                        <a:t>  investigate heat transfer and fouling mitigation with coatings. Correlate data with the coating properties.</a:t>
                      </a:r>
                      <a:endParaRPr lang="en-US" sz="1600" noProof="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602474013"/>
                  </a:ext>
                </a:extLst>
              </a:tr>
              <a:tr h="478971">
                <a:tc>
                  <a:txBody>
                    <a:bodyPr/>
                    <a:lstStyle/>
                    <a:p>
                      <a:pPr algn="l"/>
                      <a:r>
                        <a:rPr lang="en-US" sz="1800" b="1" noProof="0" dirty="0">
                          <a:latin typeface="Verdana" panose="020B0604030504040204" pitchFamily="34" charset="0"/>
                          <a:ea typeface="Verdana" panose="020B0604030504040204" pitchFamily="34" charset="0"/>
                          <a:cs typeface="Verdana" panose="020B0604030504040204" pitchFamily="34" charset="0"/>
                        </a:rPr>
                        <a:t>Equipment</a:t>
                      </a:r>
                      <a:r>
                        <a:rPr lang="en-US" sz="1800" b="1" baseline="0" noProof="0" dirty="0">
                          <a:latin typeface="Verdana" panose="020B0604030504040204" pitchFamily="34" charset="0"/>
                          <a:ea typeface="Verdana" panose="020B0604030504040204" pitchFamily="34" charset="0"/>
                          <a:cs typeface="Verdana" panose="020B0604030504040204" pitchFamily="34" charset="0"/>
                        </a:rPr>
                        <a:t> required:</a:t>
                      </a:r>
                      <a:endParaRPr lang="en-US" sz="1800" b="1" noProof="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noProof="0" dirty="0">
                          <a:latin typeface="Verdana" panose="020B0604030504040204" pitchFamily="34" charset="0"/>
                          <a:ea typeface="Verdana" panose="020B0604030504040204" pitchFamily="34" charset="0"/>
                          <a:cs typeface="Verdana" panose="020B0604030504040204" pitchFamily="34" charset="0"/>
                        </a:rPr>
                        <a:t>Test sections in the labs, complexometric titration equipment etc.</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055234003"/>
                  </a:ext>
                </a:extLst>
              </a:tr>
              <a:tr h="508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noProof="0" dirty="0">
                          <a:latin typeface="Verdana" panose="020B0604030504040204" pitchFamily="34" charset="0"/>
                          <a:ea typeface="Verdana" panose="020B0604030504040204" pitchFamily="34" charset="0"/>
                          <a:cs typeface="Verdana" panose="020B0604030504040204" pitchFamily="34" charset="0"/>
                        </a:rPr>
                        <a:t>Software required: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noProof="0" dirty="0">
                          <a:latin typeface="Verdana" panose="020B0604030504040204" pitchFamily="34" charset="0"/>
                          <a:ea typeface="Verdana" panose="020B0604030504040204" pitchFamily="34" charset="0"/>
                          <a:cs typeface="Verdana" panose="020B0604030504040204" pitchFamily="34" charset="0"/>
                        </a:rPr>
                        <a:t>Optional software Ansys fluent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5033410"/>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1" spc="-50" baseline="0" dirty="0">
                          <a:latin typeface="Verdana" panose="020B0604030504040204" pitchFamily="34" charset="0"/>
                          <a:ea typeface="Verdana" panose="020B0604030504040204" pitchFamily="34" charset="0"/>
                          <a:cs typeface="Verdana" panose="020B0604030504040204" pitchFamily="34" charset="0"/>
                        </a:rPr>
                        <a:t>Supervisor</a:t>
                      </a:r>
                      <a:r>
                        <a:rPr lang="en-US" sz="500" b="1" spc="-50" baseline="0" dirty="0">
                          <a:latin typeface="Verdana" panose="020B0604030504040204" pitchFamily="34" charset="0"/>
                          <a:ea typeface="Verdana" panose="020B0604030504040204" pitchFamily="34" charset="0"/>
                          <a:cs typeface="Verdana" panose="020B0604030504040204" pitchFamily="34" charset="0"/>
                        </a:rPr>
                        <a:t> </a:t>
                      </a:r>
                      <a:r>
                        <a:rPr lang="en-US" sz="1600" b="1" spc="-50" baseline="0" dirty="0">
                          <a:latin typeface="Verdana" panose="020B0604030504040204" pitchFamily="34" charset="0"/>
                          <a:ea typeface="Verdana" panose="020B0604030504040204" pitchFamily="34" charset="0"/>
                          <a:cs typeface="Verdana" panose="020B0604030504040204" pitchFamily="34" charset="0"/>
                        </a:rPr>
                        <a:t>(Department):</a:t>
                      </a:r>
                    </a:p>
                  </a:txBody>
                  <a:tcPr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noProof="0" dirty="0">
                          <a:latin typeface="Verdana" panose="020B0604030504040204" pitchFamily="34" charset="0"/>
                          <a:ea typeface="Verdana" panose="020B0604030504040204" pitchFamily="34" charset="0"/>
                          <a:cs typeface="Verdana" panose="020B0604030504040204" pitchFamily="34" charset="0"/>
                        </a:rPr>
                        <a:t>Professor Dr. Kazi Md Salim </a:t>
                      </a:r>
                      <a:r>
                        <a:rPr lang="en-US" sz="1600" noProof="0" dirty="0" err="1">
                          <a:latin typeface="Verdana" panose="020B0604030504040204" pitchFamily="34" charset="0"/>
                          <a:ea typeface="Verdana" panose="020B0604030504040204" pitchFamily="34" charset="0"/>
                          <a:cs typeface="Verdana" panose="020B0604030504040204" pitchFamily="34" charset="0"/>
                        </a:rPr>
                        <a:t>Newaz</a:t>
                      </a:r>
                      <a:endParaRPr lang="en-US" sz="1600" noProof="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714025388"/>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noProof="0" dirty="0">
                          <a:latin typeface="Verdana" panose="020B0604030504040204" pitchFamily="34" charset="0"/>
                          <a:ea typeface="Verdana" panose="020B0604030504040204" pitchFamily="34" charset="0"/>
                          <a:cs typeface="Verdana" panose="020B0604030504040204" pitchFamily="34" charset="0"/>
                        </a:rPr>
                        <a:t>Program:</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noProof="0" dirty="0">
                          <a:latin typeface="Verdana" panose="020B0604030504040204" pitchFamily="34" charset="0"/>
                          <a:ea typeface="Verdana" panose="020B0604030504040204" pitchFamily="34" charset="0"/>
                          <a:cs typeface="Verdana" panose="020B0604030504040204" pitchFamily="34" charset="0"/>
                        </a:rPr>
                        <a:t>Master of Mechanical Engineering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404617686"/>
                  </a:ext>
                </a:extLst>
              </a:tr>
              <a:tr h="370840">
                <a:tc>
                  <a:txBody>
                    <a:bodyPr/>
                    <a:lstStyle/>
                    <a:p>
                      <a:pPr algn="l"/>
                      <a:r>
                        <a:rPr lang="en-US" sz="1800" b="1" noProof="0" dirty="0">
                          <a:latin typeface="Verdana" panose="020B0604030504040204" pitchFamily="34" charset="0"/>
                          <a:ea typeface="Verdana" panose="020B0604030504040204" pitchFamily="34" charset="0"/>
                          <a:cs typeface="Verdana" panose="020B0604030504040204" pitchFamily="34" charset="0"/>
                        </a:rPr>
                        <a:t>Duration: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noProof="0" dirty="0">
                          <a:latin typeface="Verdana" panose="020B0604030504040204" pitchFamily="34" charset="0"/>
                          <a:ea typeface="Verdana" panose="020B0604030504040204" pitchFamily="34" charset="0"/>
                          <a:cs typeface="Verdana" panose="020B0604030504040204" pitchFamily="34" charset="0"/>
                        </a:rPr>
                        <a:t>Maximum</a:t>
                      </a:r>
                      <a:r>
                        <a:rPr lang="en-US" sz="1600" baseline="0" noProof="0" dirty="0">
                          <a:latin typeface="Verdana" panose="020B0604030504040204" pitchFamily="34" charset="0"/>
                          <a:ea typeface="Verdana" panose="020B0604030504040204" pitchFamily="34" charset="0"/>
                          <a:cs typeface="Verdana" panose="020B0604030504040204" pitchFamily="34" charset="0"/>
                        </a:rPr>
                        <a:t> 2 consecutive semesters</a:t>
                      </a:r>
                      <a:endParaRPr lang="en-US" sz="1600" noProof="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192857721"/>
                  </a:ext>
                </a:extLst>
              </a:tr>
            </a:tbl>
          </a:graphicData>
        </a:graphic>
      </p:graphicFrame>
    </p:spTree>
    <p:extLst>
      <p:ext uri="{BB962C8B-B14F-4D97-AF65-F5344CB8AC3E}">
        <p14:creationId xmlns:p14="http://schemas.microsoft.com/office/powerpoint/2010/main" val="26476904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2750497684"/>
              </p:ext>
            </p:extLst>
          </p:nvPr>
        </p:nvGraphicFramePr>
        <p:xfrm>
          <a:off x="319312" y="111516"/>
          <a:ext cx="11538859" cy="6339992"/>
        </p:xfrm>
        <a:graphic>
          <a:graphicData uri="http://schemas.openxmlformats.org/drawingml/2006/table">
            <a:tbl>
              <a:tblPr firstRow="1" bandRow="1">
                <a:tableStyleId>{2D5ABB26-0587-4C30-8999-92F81FD0307C}</a:tableStyleId>
              </a:tblPr>
              <a:tblGrid>
                <a:gridCol w="2888345">
                  <a:extLst>
                    <a:ext uri="{9D8B030D-6E8A-4147-A177-3AD203B41FA5}">
                      <a16:colId xmlns:a16="http://schemas.microsoft.com/office/drawing/2014/main" val="1242669362"/>
                    </a:ext>
                  </a:extLst>
                </a:gridCol>
                <a:gridCol w="8650514">
                  <a:extLst>
                    <a:ext uri="{9D8B030D-6E8A-4147-A177-3AD203B41FA5}">
                      <a16:colId xmlns:a16="http://schemas.microsoft.com/office/drawing/2014/main" val="196570415"/>
                    </a:ext>
                  </a:extLst>
                </a:gridCol>
              </a:tblGrid>
              <a:tr h="659191">
                <a:tc>
                  <a:txBody>
                    <a:bodyPr/>
                    <a:lstStyle/>
                    <a:p>
                      <a:pPr algn="l"/>
                      <a:r>
                        <a:rPr lang="en-US" sz="1800" b="1" noProof="0" dirty="0">
                          <a:latin typeface="Verdana" panose="020B0604030504040204" pitchFamily="34" charset="0"/>
                          <a:ea typeface="Verdana" panose="020B0604030504040204" pitchFamily="34" charset="0"/>
                          <a:cs typeface="Verdana" panose="020B0604030504040204" pitchFamily="34" charset="0"/>
                        </a:rPr>
                        <a:t>Project Title: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dirty="0">
                          <a:latin typeface="Verdana" panose="020B0604030504040204" pitchFamily="34" charset="0"/>
                          <a:ea typeface="Verdana" panose="020B0604030504040204" pitchFamily="34" charset="0"/>
                        </a:rPr>
                        <a:t>Synthesis of novel nanofluids and their applications in solar thermal collectors</a:t>
                      </a:r>
                      <a:endParaRPr lang="en-US" sz="1600" noProof="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568879872"/>
                  </a:ext>
                </a:extLst>
              </a:tr>
              <a:tr h="2436132">
                <a:tc>
                  <a:txBody>
                    <a:bodyPr/>
                    <a:lstStyle/>
                    <a:p>
                      <a:pPr algn="l"/>
                      <a:r>
                        <a:rPr lang="en-US" sz="1800" b="1" noProof="0" dirty="0">
                          <a:latin typeface="Verdana" panose="020B0604030504040204" pitchFamily="34" charset="0"/>
                          <a:ea typeface="Verdana" panose="020B0604030504040204" pitchFamily="34" charset="0"/>
                          <a:cs typeface="Verdana" panose="020B0604030504040204" pitchFamily="34" charset="0"/>
                        </a:rPr>
                        <a:t>Synopsis: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dirty="0">
                          <a:latin typeface="Verdana" panose="020B0604030504040204" pitchFamily="34" charset="0"/>
                          <a:ea typeface="Verdana" panose="020B0604030504040204" pitchFamily="34" charset="0"/>
                        </a:rPr>
                        <a:t>Present work will focus on exploration of novel nanofluids and then it will be tested in a solar thermal collector for performance analysis of the collector. Later the data will be correlated with the variable parameters of the system (concentration of nanofluid, flow velocity of the fluid, collector heat flux, etc.)</a:t>
                      </a:r>
                      <a:endParaRPr lang="en-US" sz="1600" noProof="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818854623"/>
                  </a:ext>
                </a:extLst>
              </a:tr>
              <a:tr h="1045029">
                <a:tc>
                  <a:txBody>
                    <a:bodyPr/>
                    <a:lstStyle/>
                    <a:p>
                      <a:pPr algn="l"/>
                      <a:r>
                        <a:rPr lang="en-US" sz="1800" b="1" noProof="0" dirty="0">
                          <a:latin typeface="Verdana" panose="020B0604030504040204" pitchFamily="34" charset="0"/>
                          <a:ea typeface="Verdana" panose="020B0604030504040204" pitchFamily="34" charset="0"/>
                          <a:cs typeface="Verdana" panose="020B0604030504040204" pitchFamily="34" charset="0"/>
                        </a:rPr>
                        <a:t>Objectives: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342900" indent="-342900">
                        <a:buFont typeface="+mj-lt"/>
                        <a:buAutoNum type="arabicPeriod"/>
                      </a:pPr>
                      <a:r>
                        <a:rPr lang="en-US" sz="1600" noProof="0" dirty="0">
                          <a:latin typeface="Verdana" panose="020B0604030504040204" pitchFamily="34" charset="0"/>
                          <a:ea typeface="Verdana" panose="020B0604030504040204" pitchFamily="34" charset="0"/>
                          <a:cs typeface="Verdana" panose="020B0604030504040204" pitchFamily="34" charset="0"/>
                        </a:rPr>
                        <a:t>To</a:t>
                      </a:r>
                      <a:r>
                        <a:rPr lang="en-US" sz="1600" baseline="0" noProof="0" dirty="0">
                          <a:latin typeface="Verdana" panose="020B0604030504040204" pitchFamily="34" charset="0"/>
                          <a:ea typeface="Verdana" panose="020B0604030504040204" pitchFamily="34" charset="0"/>
                          <a:cs typeface="Verdana" panose="020B0604030504040204" pitchFamily="34" charset="0"/>
                        </a:rPr>
                        <a:t>  synthesize novel nanofluids.</a:t>
                      </a:r>
                      <a:r>
                        <a:rPr lang="en-US" sz="1600" noProof="0" dirty="0">
                          <a:latin typeface="Verdana" panose="020B0604030504040204" pitchFamily="34" charset="0"/>
                          <a:ea typeface="Verdana" panose="020B0604030504040204" pitchFamily="34" charset="0"/>
                          <a:cs typeface="Verdana" panose="020B0604030504040204" pitchFamily="34" charset="0"/>
                        </a:rPr>
                        <a:t> </a:t>
                      </a:r>
                    </a:p>
                    <a:p>
                      <a:pPr marL="342900" indent="-342900">
                        <a:buFont typeface="+mj-lt"/>
                        <a:buAutoNum type="arabicPeriod"/>
                      </a:pPr>
                      <a:r>
                        <a:rPr lang="en-US" sz="1600" noProof="0" dirty="0">
                          <a:latin typeface="Verdana" panose="020B0604030504040204" pitchFamily="34" charset="0"/>
                          <a:ea typeface="Verdana" panose="020B0604030504040204" pitchFamily="34" charset="0"/>
                          <a:cs typeface="Verdana" panose="020B0604030504040204" pitchFamily="34" charset="0"/>
                        </a:rPr>
                        <a:t>To</a:t>
                      </a:r>
                      <a:r>
                        <a:rPr lang="en-US" sz="1600" baseline="0" noProof="0" dirty="0">
                          <a:latin typeface="Verdana" panose="020B0604030504040204" pitchFamily="34" charset="0"/>
                          <a:ea typeface="Verdana" panose="020B0604030504040204" pitchFamily="34" charset="0"/>
                          <a:cs typeface="Verdana" panose="020B0604030504040204" pitchFamily="34" charset="0"/>
                        </a:rPr>
                        <a:t>  investigate performance of a solar collector with the application of novel synthesized heat transfer liquids.</a:t>
                      </a:r>
                      <a:endParaRPr lang="en-US" sz="1600" noProof="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602474013"/>
                  </a:ext>
                </a:extLst>
              </a:tr>
              <a:tr h="478971">
                <a:tc>
                  <a:txBody>
                    <a:bodyPr/>
                    <a:lstStyle/>
                    <a:p>
                      <a:pPr algn="l"/>
                      <a:r>
                        <a:rPr lang="en-US" sz="1800" b="1" noProof="0" dirty="0">
                          <a:latin typeface="Verdana" panose="020B0604030504040204" pitchFamily="34" charset="0"/>
                          <a:ea typeface="Verdana" panose="020B0604030504040204" pitchFamily="34" charset="0"/>
                          <a:cs typeface="Verdana" panose="020B0604030504040204" pitchFamily="34" charset="0"/>
                        </a:rPr>
                        <a:t>Equipment</a:t>
                      </a:r>
                      <a:r>
                        <a:rPr lang="en-US" sz="1800" b="1" baseline="0" noProof="0" dirty="0">
                          <a:latin typeface="Verdana" panose="020B0604030504040204" pitchFamily="34" charset="0"/>
                          <a:ea typeface="Verdana" panose="020B0604030504040204" pitchFamily="34" charset="0"/>
                          <a:cs typeface="Verdana" panose="020B0604030504040204" pitchFamily="34" charset="0"/>
                        </a:rPr>
                        <a:t> required:</a:t>
                      </a:r>
                      <a:endParaRPr lang="en-US" sz="1800" b="1" noProof="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noProof="0" dirty="0">
                          <a:latin typeface="Verdana" panose="020B0604030504040204" pitchFamily="34" charset="0"/>
                          <a:ea typeface="Verdana" panose="020B0604030504040204" pitchFamily="34" charset="0"/>
                          <a:cs typeface="Verdana" panose="020B0604030504040204" pitchFamily="34" charset="0"/>
                        </a:rPr>
                        <a:t>Test sections in the labs, probe </a:t>
                      </a:r>
                      <a:r>
                        <a:rPr lang="en-US" sz="1600" noProof="0" dirty="0" err="1">
                          <a:latin typeface="Verdana" panose="020B0604030504040204" pitchFamily="34" charset="0"/>
                          <a:ea typeface="Verdana" panose="020B0604030504040204" pitchFamily="34" charset="0"/>
                          <a:cs typeface="Verdana" panose="020B0604030504040204" pitchFamily="34" charset="0"/>
                        </a:rPr>
                        <a:t>sonicator</a:t>
                      </a:r>
                      <a:r>
                        <a:rPr lang="en-US" sz="1600" noProof="0" dirty="0">
                          <a:latin typeface="Verdana" panose="020B0604030504040204" pitchFamily="34" charset="0"/>
                          <a:ea typeface="Verdana" panose="020B0604030504040204" pitchFamily="34" charset="0"/>
                          <a:cs typeface="Verdana" panose="020B0604030504040204" pitchFamily="34" charset="0"/>
                        </a:rPr>
                        <a:t>, Thermal conductivity measuring device, UV Vis Spectrometer etc.</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055234003"/>
                  </a:ext>
                </a:extLst>
              </a:tr>
              <a:tr h="508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noProof="0" dirty="0">
                          <a:latin typeface="Verdana" panose="020B0604030504040204" pitchFamily="34" charset="0"/>
                          <a:ea typeface="Verdana" panose="020B0604030504040204" pitchFamily="34" charset="0"/>
                          <a:cs typeface="Verdana" panose="020B0604030504040204" pitchFamily="34" charset="0"/>
                        </a:rPr>
                        <a:t>Software required: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noProof="0" dirty="0">
                          <a:latin typeface="Verdana" panose="020B0604030504040204" pitchFamily="34" charset="0"/>
                          <a:ea typeface="Verdana" panose="020B0604030504040204" pitchFamily="34" charset="0"/>
                          <a:cs typeface="Verdana" panose="020B0604030504040204" pitchFamily="34" charset="0"/>
                        </a:rPr>
                        <a:t>Optional software Ansys fluent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5033410"/>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1" spc="-50" baseline="0" dirty="0">
                          <a:latin typeface="Verdana" panose="020B0604030504040204" pitchFamily="34" charset="0"/>
                          <a:ea typeface="Verdana" panose="020B0604030504040204" pitchFamily="34" charset="0"/>
                          <a:cs typeface="Verdana" panose="020B0604030504040204" pitchFamily="34" charset="0"/>
                        </a:rPr>
                        <a:t>Supervisor</a:t>
                      </a:r>
                      <a:r>
                        <a:rPr lang="en-US" sz="500" b="1" spc="-50" baseline="0" dirty="0">
                          <a:latin typeface="Verdana" panose="020B0604030504040204" pitchFamily="34" charset="0"/>
                          <a:ea typeface="Verdana" panose="020B0604030504040204" pitchFamily="34" charset="0"/>
                          <a:cs typeface="Verdana" panose="020B0604030504040204" pitchFamily="34" charset="0"/>
                        </a:rPr>
                        <a:t> </a:t>
                      </a:r>
                      <a:r>
                        <a:rPr lang="en-US" sz="1600" b="1" spc="-50" baseline="0" dirty="0">
                          <a:latin typeface="Verdana" panose="020B0604030504040204" pitchFamily="34" charset="0"/>
                          <a:ea typeface="Verdana" panose="020B0604030504040204" pitchFamily="34" charset="0"/>
                          <a:cs typeface="Verdana" panose="020B0604030504040204" pitchFamily="34" charset="0"/>
                        </a:rPr>
                        <a:t>(Department):</a:t>
                      </a:r>
                    </a:p>
                  </a:txBody>
                  <a:tcPr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noProof="0" dirty="0">
                          <a:latin typeface="Verdana" panose="020B0604030504040204" pitchFamily="34" charset="0"/>
                          <a:ea typeface="Verdana" panose="020B0604030504040204" pitchFamily="34" charset="0"/>
                          <a:cs typeface="Verdana" panose="020B0604030504040204" pitchFamily="34" charset="0"/>
                        </a:rPr>
                        <a:t>Professor Dr. Kazi Md Salim </a:t>
                      </a:r>
                      <a:r>
                        <a:rPr lang="en-US" sz="1600" noProof="0" dirty="0" err="1">
                          <a:latin typeface="Verdana" panose="020B0604030504040204" pitchFamily="34" charset="0"/>
                          <a:ea typeface="Verdana" panose="020B0604030504040204" pitchFamily="34" charset="0"/>
                          <a:cs typeface="Verdana" panose="020B0604030504040204" pitchFamily="34" charset="0"/>
                        </a:rPr>
                        <a:t>Newaz</a:t>
                      </a:r>
                      <a:endParaRPr lang="en-US" sz="1600" noProof="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714025388"/>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noProof="0" dirty="0">
                          <a:latin typeface="Verdana" panose="020B0604030504040204" pitchFamily="34" charset="0"/>
                          <a:ea typeface="Verdana" panose="020B0604030504040204" pitchFamily="34" charset="0"/>
                          <a:cs typeface="Verdana" panose="020B0604030504040204" pitchFamily="34" charset="0"/>
                        </a:rPr>
                        <a:t>Program:</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noProof="0" dirty="0">
                          <a:latin typeface="Verdana" panose="020B0604030504040204" pitchFamily="34" charset="0"/>
                          <a:ea typeface="Verdana" panose="020B0604030504040204" pitchFamily="34" charset="0"/>
                          <a:cs typeface="Verdana" panose="020B0604030504040204" pitchFamily="34" charset="0"/>
                        </a:rPr>
                        <a:t>Master of Mechanical Engineering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404617686"/>
                  </a:ext>
                </a:extLst>
              </a:tr>
              <a:tr h="370840">
                <a:tc>
                  <a:txBody>
                    <a:bodyPr/>
                    <a:lstStyle/>
                    <a:p>
                      <a:pPr algn="l"/>
                      <a:r>
                        <a:rPr lang="en-US" sz="1800" b="1" noProof="0" dirty="0">
                          <a:latin typeface="Verdana" panose="020B0604030504040204" pitchFamily="34" charset="0"/>
                          <a:ea typeface="Verdana" panose="020B0604030504040204" pitchFamily="34" charset="0"/>
                          <a:cs typeface="Verdana" panose="020B0604030504040204" pitchFamily="34" charset="0"/>
                        </a:rPr>
                        <a:t>Duration: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noProof="0" dirty="0">
                          <a:latin typeface="Verdana" panose="020B0604030504040204" pitchFamily="34" charset="0"/>
                          <a:ea typeface="Verdana" panose="020B0604030504040204" pitchFamily="34" charset="0"/>
                          <a:cs typeface="Verdana" panose="020B0604030504040204" pitchFamily="34" charset="0"/>
                        </a:rPr>
                        <a:t>Maximum</a:t>
                      </a:r>
                      <a:r>
                        <a:rPr lang="en-US" sz="1600" baseline="0" noProof="0" dirty="0">
                          <a:latin typeface="Verdana" panose="020B0604030504040204" pitchFamily="34" charset="0"/>
                          <a:ea typeface="Verdana" panose="020B0604030504040204" pitchFamily="34" charset="0"/>
                          <a:cs typeface="Verdana" panose="020B0604030504040204" pitchFamily="34" charset="0"/>
                        </a:rPr>
                        <a:t> 2 consecutive semesters</a:t>
                      </a:r>
                      <a:endParaRPr lang="en-US" sz="1600" noProof="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192857721"/>
                  </a:ext>
                </a:extLst>
              </a:tr>
            </a:tbl>
          </a:graphicData>
        </a:graphic>
      </p:graphicFrame>
    </p:spTree>
    <p:extLst>
      <p:ext uri="{BB962C8B-B14F-4D97-AF65-F5344CB8AC3E}">
        <p14:creationId xmlns:p14="http://schemas.microsoft.com/office/powerpoint/2010/main" val="285238047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110</TotalTime>
  <Words>696</Words>
  <Application>Microsoft Office PowerPoint</Application>
  <PresentationFormat>Widescreen</PresentationFormat>
  <Paragraphs>86</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Verdana</vt:lpstr>
      <vt:lpstr>Office Theme</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KAZI MD. SALIM NEWAZ</cp:lastModifiedBy>
  <cp:revision>26</cp:revision>
  <dcterms:created xsi:type="dcterms:W3CDTF">2018-01-03T06:54:22Z</dcterms:created>
  <dcterms:modified xsi:type="dcterms:W3CDTF">2021-09-06T18:47:51Z</dcterms:modified>
</cp:coreProperties>
</file>