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63" r:id="rId4"/>
    <p:sldId id="256" r:id="rId5"/>
    <p:sldId id="26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6" d="100"/>
          <a:sy n="66" d="100"/>
        </p:scale>
        <p:origin x="2232" y="10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AFF9C49-9E82-4815-95F7-59C21AD7581E}" type="datetimeFigureOut">
              <a:rPr lang="en-US" smtClean="0"/>
              <a:t>10/2/2021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202002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10/2/2021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048883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10/2/2021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39260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10/2/2021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015688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FF9C49-9E82-4815-95F7-59C21AD7581E}" type="datetimeFigureOut">
              <a:rPr lang="en-US" smtClean="0"/>
              <a:t>10/2/2021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5717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FF9C49-9E82-4815-95F7-59C21AD7581E}" type="datetimeFigureOut">
              <a:rPr lang="en-US" smtClean="0"/>
              <a:t>10/2/2021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482327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FF9C49-9E82-4815-95F7-59C21AD7581E}" type="datetimeFigureOut">
              <a:rPr lang="en-US" smtClean="0"/>
              <a:t>10/2/2021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419888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FF9C49-9E82-4815-95F7-59C21AD7581E}" type="datetimeFigureOut">
              <a:rPr lang="en-US" smtClean="0"/>
              <a:t>10/2/2021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08770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FF9C49-9E82-4815-95F7-59C21AD7581E}" type="datetimeFigureOut">
              <a:rPr lang="en-US" smtClean="0"/>
              <a:t>10/2/2021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26163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10/2/2021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926971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10/2/2021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563303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F9C49-9E82-4815-95F7-59C21AD7581E}" type="datetimeFigureOut">
              <a:rPr lang="en-US" smtClean="0"/>
              <a:t>10/2/2021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94B13B-EB1F-4AA9-B1F6-82A13B4591DA}" type="slidenum">
              <a:rPr lang="en-US" smtClean="0"/>
              <a:t>‹#›</a:t>
            </a:fld>
            <a:endParaRPr lang="en-US"/>
          </a:p>
        </p:txBody>
      </p:sp>
    </p:spTree>
    <p:extLst>
      <p:ext uri="{BB962C8B-B14F-4D97-AF65-F5344CB8AC3E}">
        <p14:creationId xmlns:p14="http://schemas.microsoft.com/office/powerpoint/2010/main" val="1050506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734814025"/>
              </p:ext>
            </p:extLst>
          </p:nvPr>
        </p:nvGraphicFramePr>
        <p:xfrm>
          <a:off x="326570" y="617099"/>
          <a:ext cx="11538859" cy="5623802"/>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b="1" noProof="0" dirty="0">
                          <a:solidFill>
                            <a:schemeClr val="tx1"/>
                          </a:solidFill>
                          <a:latin typeface="Verdana" panose="020B0604030504040204" pitchFamily="34" charset="0"/>
                          <a:ea typeface="Verdana" panose="020B0604030504040204" pitchFamily="34" charset="0"/>
                          <a:cs typeface="Verdana" panose="020B0604030504040204" pitchFamily="34" charset="0"/>
                        </a:rPr>
                        <a:t>YHJ21/22-01: A study on the 6 DOF robotic arm's path trajectory planning and optimization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463007">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rPr>
                        <a:t>In this project, the student needs to study and compare the robotic arm’s trajectory optimization method. In order to achieve fastest completion time of a given task, </a:t>
                      </a:r>
                      <a:r>
                        <a:rPr lang="en-US" sz="1600" i="1" noProof="0" dirty="0">
                          <a:solidFill>
                            <a:schemeClr val="tx1"/>
                          </a:solidFill>
                          <a:latin typeface="Verdana" panose="020B0604030504040204" pitchFamily="34" charset="0"/>
                          <a:ea typeface="Verdana" panose="020B0604030504040204" pitchFamily="34" charset="0"/>
                          <a:cs typeface="Verdana" panose="020B0604030504040204" pitchFamily="34" charset="0"/>
                        </a:rPr>
                        <a:t>Dijkstra’s Algorithm can be applied </a:t>
                      </a:r>
                      <a:r>
                        <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rPr>
                        <a:t>to look for shortest end effector path movement. Genetic Algorithm (or other algorithm) can be used to look for minimum robot joints (motors) rotation. The student should consider both methods and propose an optimal path or trajectory based on cases where all the target points are defined.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rPr>
                        <a:t>To define robot’s path planning with minimal end effector movement.</a:t>
                      </a:r>
                    </a:p>
                    <a:p>
                      <a:pPr marL="342900" indent="-342900">
                        <a:buFont typeface="+mj-lt"/>
                        <a:buAutoNum type="arabicPeriod"/>
                      </a:pPr>
                      <a:r>
                        <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rPr>
                        <a:t>To propose robot’s path planning with minimal robot joints rotation.</a:t>
                      </a:r>
                    </a:p>
                    <a:p>
                      <a:pPr marL="342900" indent="-342900">
                        <a:buFont typeface="+mj-lt"/>
                        <a:buAutoNum type="arabicPeriod"/>
                      </a:pPr>
                      <a:r>
                        <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rPr>
                        <a:t>To integrate the both algorithm developed from (1) and (2) and suggest the optimal method in some case studies.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rPr>
                        <a:t>Kuka</a:t>
                      </a:r>
                      <a:r>
                        <a:rPr lang="en-US" sz="1600" baseline="0" noProof="0" dirty="0">
                          <a:solidFill>
                            <a:schemeClr val="tx1"/>
                          </a:solidFill>
                          <a:latin typeface="Verdana" panose="020B0604030504040204" pitchFamily="34" charset="0"/>
                          <a:ea typeface="Verdana" panose="020B0604030504040204" pitchFamily="34" charset="0"/>
                          <a:cs typeface="Verdana" panose="020B0604030504040204" pitchFamily="34" charset="0"/>
                        </a:rPr>
                        <a:t> Robot, UR robot</a:t>
                      </a:r>
                      <a:endPar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err="1">
                          <a:solidFill>
                            <a:schemeClr val="tx1"/>
                          </a:solidFill>
                          <a:latin typeface="Verdana" panose="020B0604030504040204" pitchFamily="34" charset="0"/>
                          <a:ea typeface="Verdana" panose="020B0604030504040204" pitchFamily="34" charset="0"/>
                          <a:cs typeface="Verdana" panose="020B0604030504040204" pitchFamily="34" charset="0"/>
                        </a:rPr>
                        <a:t>RoboDK</a:t>
                      </a:r>
                      <a:r>
                        <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n-US" sz="1600" noProof="0" dirty="0" err="1">
                          <a:solidFill>
                            <a:schemeClr val="tx1"/>
                          </a:solidFill>
                          <a:latin typeface="Verdana" panose="020B0604030504040204" pitchFamily="34" charset="0"/>
                          <a:ea typeface="Verdana" panose="020B0604030504040204" pitchFamily="34" charset="0"/>
                          <a:cs typeface="Verdana" panose="020B0604030504040204" pitchFamily="34" charset="0"/>
                        </a:rPr>
                        <a:t>Matlab</a:t>
                      </a:r>
                      <a:endPar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rPr>
                        <a:t>Assoc. Prof. Dr. Yap </a:t>
                      </a:r>
                      <a:r>
                        <a:rPr lang="en-US" sz="1600" noProof="0" dirty="0" err="1">
                          <a:solidFill>
                            <a:schemeClr val="tx1"/>
                          </a:solidFill>
                          <a:latin typeface="Verdana" panose="020B0604030504040204" pitchFamily="34" charset="0"/>
                          <a:ea typeface="Verdana" panose="020B0604030504040204" pitchFamily="34" charset="0"/>
                          <a:cs typeface="Verdana" panose="020B0604030504040204" pitchFamily="34" charset="0"/>
                        </a:rPr>
                        <a:t>Hwa</a:t>
                      </a:r>
                      <a:r>
                        <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rPr>
                        <a:t> Jen (Mechanical</a:t>
                      </a:r>
                      <a:r>
                        <a:rPr lang="en-US" sz="1600" baseline="0" noProof="0" dirty="0">
                          <a:solidFill>
                            <a:schemeClr val="tx1"/>
                          </a:solidFill>
                          <a:latin typeface="Verdana" panose="020B0604030504040204" pitchFamily="34" charset="0"/>
                          <a:ea typeface="Verdana" panose="020B0604030504040204" pitchFamily="34" charset="0"/>
                          <a:cs typeface="Verdana" panose="020B0604030504040204" pitchFamily="34" charset="0"/>
                        </a:rPr>
                        <a:t> Engineering)</a:t>
                      </a:r>
                      <a:endPar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Mechanical/Mechatronics/Manufacturing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solidFill>
                            <a:schemeClr val="tx1"/>
                          </a:solidFill>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227762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91588803"/>
              </p:ext>
            </p:extLst>
          </p:nvPr>
        </p:nvGraphicFramePr>
        <p:xfrm>
          <a:off x="326570" y="242036"/>
          <a:ext cx="11538859" cy="6373928"/>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4545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b="1" noProof="0" dirty="0">
                          <a:solidFill>
                            <a:schemeClr val="tx1"/>
                          </a:solidFill>
                          <a:latin typeface="Verdana" panose="020B0604030504040204" pitchFamily="34" charset="0"/>
                          <a:ea typeface="Verdana" panose="020B0604030504040204" pitchFamily="34" charset="0"/>
                          <a:cs typeface="Verdana" panose="020B0604030504040204" pitchFamily="34" charset="0"/>
                        </a:rPr>
                        <a:t>YHJ21/22-02: A study on the motion capture techniques’ effectiveness in manufacturing production floor environment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23834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rPr>
                        <a:t>In this project, the student needs to study and compare the 3 types of human motion capture techniques available, namely image processing detection, infrared depth sensor detection and motion capture sensor system. Unity plugin, </a:t>
                      </a:r>
                      <a:r>
                        <a:rPr lang="en-US" sz="1600" noProof="0" dirty="0" err="1">
                          <a:solidFill>
                            <a:schemeClr val="tx1"/>
                          </a:solidFill>
                          <a:latin typeface="Verdana" panose="020B0604030504040204" pitchFamily="34" charset="0"/>
                          <a:ea typeface="Verdana" panose="020B0604030504040204" pitchFamily="34" charset="0"/>
                          <a:cs typeface="Verdana" panose="020B0604030504040204" pitchFamily="34" charset="0"/>
                        </a:rPr>
                        <a:t>OpenPose</a:t>
                      </a:r>
                      <a:r>
                        <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rPr>
                        <a:t> with a webcam will be used as image processing detection representation, Kinect sensor will represent infrared depth sensor detection and HTC </a:t>
                      </a:r>
                      <a:r>
                        <a:rPr lang="en-US" sz="1600" noProof="0" dirty="0" err="1">
                          <a:solidFill>
                            <a:schemeClr val="tx1"/>
                          </a:solidFill>
                          <a:latin typeface="Verdana" panose="020B0604030504040204" pitchFamily="34" charset="0"/>
                          <a:ea typeface="Verdana" panose="020B0604030504040204" pitchFamily="34" charset="0"/>
                          <a:cs typeface="Verdana" panose="020B0604030504040204" pitchFamily="34" charset="0"/>
                        </a:rPr>
                        <a:t>Vive</a:t>
                      </a:r>
                      <a:r>
                        <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rPr>
                        <a:t> trackers will be used to represent motion capture sensor system. The above systems shall be studied and compared in term of accuracy, system setup efficiency, level of disturbance during tracking, etc. Case studies shall be conducted to test all the 3 methods at once.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522078">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rPr>
                        <a:t>To implement image processing, infrared depth sensor and motion capture sensor system to capture human posture.</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rPr>
                        <a:t>To identify the essential elements to evaluate human body posture for production processes. </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rPr>
                        <a:t>To study the effectiveness of image processing, infrared depth sensor and motion capture sensor system for motion capture at production floor.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05385">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rPr>
                        <a:t>Webcam, Kinect, HTC </a:t>
                      </a:r>
                      <a:r>
                        <a:rPr lang="en-US" sz="1600" noProof="0" dirty="0" err="1">
                          <a:solidFill>
                            <a:schemeClr val="tx1"/>
                          </a:solidFill>
                          <a:latin typeface="Verdana" panose="020B0604030504040204" pitchFamily="34" charset="0"/>
                          <a:ea typeface="Verdana" panose="020B0604030504040204" pitchFamily="34" charset="0"/>
                          <a:cs typeface="Verdana" panose="020B0604030504040204" pitchFamily="34" charset="0"/>
                        </a:rPr>
                        <a:t>Vive</a:t>
                      </a:r>
                      <a:endPar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3879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rPr>
                        <a:t>Unity3D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631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rPr>
                        <a:t>Assoc. Prof. Dr. Yap </a:t>
                      </a:r>
                      <a:r>
                        <a:rPr lang="en-US" sz="1600" noProof="0" dirty="0" err="1">
                          <a:solidFill>
                            <a:schemeClr val="tx1"/>
                          </a:solidFill>
                          <a:latin typeface="Verdana" panose="020B0604030504040204" pitchFamily="34" charset="0"/>
                          <a:ea typeface="Verdana" panose="020B0604030504040204" pitchFamily="34" charset="0"/>
                          <a:cs typeface="Verdana" panose="020B0604030504040204" pitchFamily="34" charset="0"/>
                        </a:rPr>
                        <a:t>Hwa</a:t>
                      </a:r>
                      <a:r>
                        <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rPr>
                        <a:t> Jen (Mechanical</a:t>
                      </a:r>
                      <a:r>
                        <a:rPr lang="en-US" sz="1600" baseline="0" noProof="0" dirty="0">
                          <a:solidFill>
                            <a:schemeClr val="tx1"/>
                          </a:solidFill>
                          <a:latin typeface="Verdana" panose="020B0604030504040204" pitchFamily="34" charset="0"/>
                          <a:ea typeface="Verdana" panose="020B0604030504040204" pitchFamily="34" charset="0"/>
                          <a:cs typeface="Verdana" panose="020B0604030504040204" pitchFamily="34" charset="0"/>
                        </a:rPr>
                        <a:t> Engineering)</a:t>
                      </a:r>
                      <a:endPar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631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Mechanical/Mechatronics/Manufacturing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6311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solidFill>
                            <a:schemeClr val="tx1"/>
                          </a:solidFill>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284997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074183855"/>
              </p:ext>
            </p:extLst>
          </p:nvPr>
        </p:nvGraphicFramePr>
        <p:xfrm>
          <a:off x="326570" y="739019"/>
          <a:ext cx="11538859" cy="5379962"/>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b="1" noProof="0" dirty="0">
                          <a:solidFill>
                            <a:schemeClr val="tx1"/>
                          </a:solidFill>
                          <a:latin typeface="Verdana" panose="020B0604030504040204" pitchFamily="34" charset="0"/>
                          <a:ea typeface="Verdana" panose="020B0604030504040204" pitchFamily="34" charset="0"/>
                          <a:cs typeface="Verdana" panose="020B0604030504040204" pitchFamily="34" charset="0"/>
                        </a:rPr>
                        <a:t>YHJ21/22-03: Real-time Postural Risks Assessment System for Upper Body Ergonomics using Augmented Reality (AR) Technology</a:t>
                      </a:r>
                      <a:endParaRPr lang="en-US" sz="1600" b="1" noProof="0" dirty="0">
                        <a:solidFill>
                          <a:schemeClr val="tx1"/>
                        </a:solidFill>
                        <a:highlight>
                          <a:srgbClr val="FFFF00"/>
                        </a:highlight>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40495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rPr>
                        <a:t>The idea of the project is to capture the motion of the workers while performing a task in real-time. The virtual skeleton will be used to superimpose to his/her motion in real-time using augmented reality technology and the data will be assessed to identify potential awful postures/motions. The assessors can see performance and evaluation score of the user. They will be alarmed by the indicator in the head-up display if the posture of the user is incorrect, which able to remind/teach the user immediately.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50800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rPr>
                        <a:t>to develop the digital human model in the Augmented Reality simulated environment</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rPr>
                        <a:t>to integrate the RULA assessment in the AR-based digital human model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rPr>
                        <a:t>AR Glasses / Handheld Device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rPr>
                        <a:t>Unity3D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rPr>
                        <a:t>Assoc. Prof. Dr. Yap </a:t>
                      </a:r>
                      <a:r>
                        <a:rPr lang="en-US" sz="1600" noProof="0" dirty="0" err="1">
                          <a:solidFill>
                            <a:schemeClr val="tx1"/>
                          </a:solidFill>
                          <a:latin typeface="Verdana" panose="020B0604030504040204" pitchFamily="34" charset="0"/>
                          <a:ea typeface="Verdana" panose="020B0604030504040204" pitchFamily="34" charset="0"/>
                          <a:cs typeface="Verdana" panose="020B0604030504040204" pitchFamily="34" charset="0"/>
                        </a:rPr>
                        <a:t>Hwa</a:t>
                      </a:r>
                      <a:r>
                        <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rPr>
                        <a:t> Jen (Mechanical</a:t>
                      </a:r>
                      <a:r>
                        <a:rPr lang="en-US" sz="1600" baseline="0" noProof="0" dirty="0">
                          <a:solidFill>
                            <a:schemeClr val="tx1"/>
                          </a:solidFill>
                          <a:latin typeface="Verdana" panose="020B0604030504040204" pitchFamily="34" charset="0"/>
                          <a:ea typeface="Verdana" panose="020B0604030504040204" pitchFamily="34" charset="0"/>
                          <a:cs typeface="Verdana" panose="020B0604030504040204" pitchFamily="34" charset="0"/>
                        </a:rPr>
                        <a:t> Engineering)</a:t>
                      </a:r>
                      <a:endPar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Mechanical/Mechatronics/Manufacturing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solidFill>
                            <a:schemeClr val="tx1"/>
                          </a:solidFill>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3318803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126505148"/>
              </p:ext>
            </p:extLst>
          </p:nvPr>
        </p:nvGraphicFramePr>
        <p:xfrm>
          <a:off x="326570" y="739019"/>
          <a:ext cx="11538859" cy="5379962"/>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b="1" noProof="0" dirty="0">
                          <a:latin typeface="Verdana" panose="020B0604030504040204" pitchFamily="34" charset="0"/>
                          <a:ea typeface="Verdana" panose="020B0604030504040204" pitchFamily="34" charset="0"/>
                          <a:cs typeface="Verdana" panose="020B0604030504040204" pitchFamily="34" charset="0"/>
                        </a:rPr>
                        <a:t>YHJ21/22-04: Design &amp; Development of an Augmented Reality Assisted Seven-axis Robot in-situ Path Teaching and Optimization</a:t>
                      </a:r>
                      <a:endParaRPr lang="en-US" sz="1600" b="1" noProof="0" dirty="0">
                        <a:highlight>
                          <a:srgbClr val="FFFF00"/>
                        </a:highlight>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346893">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This project is aimed to develop an Augmented Reality-based system for seventh-axis robotics work cell (or mobile industrial robotics work cell). The AR technology will be used to teach the robot path, which taught path will be used to generate/optimize for a shorter robot path, faster production time and/or safer robot movement. The paths (taught/generated) can be simulated in the AR environment for evaluation, comparison and fine-tuning purpose.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 develop an 7-axis robotics path teaching using Augmented Reality Technology</a:t>
                      </a: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 integrate the machine learning algorithm in the optimization module</a:t>
                      </a: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 generate the optimized path for the robotics work cell."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AR Glasses, Industrial Robots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Unity3D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Assoc. Prof. Dr. Yap </a:t>
                      </a:r>
                      <a:r>
                        <a:rPr lang="en-US" sz="1600" noProof="0" dirty="0" err="1">
                          <a:latin typeface="Verdana" panose="020B0604030504040204" pitchFamily="34" charset="0"/>
                          <a:ea typeface="Verdana" panose="020B0604030504040204" pitchFamily="34" charset="0"/>
                          <a:cs typeface="Verdana" panose="020B0604030504040204" pitchFamily="34" charset="0"/>
                        </a:rPr>
                        <a:t>Hwa</a:t>
                      </a:r>
                      <a:r>
                        <a:rPr lang="en-US" sz="1600" noProof="0" dirty="0">
                          <a:latin typeface="Verdana" panose="020B0604030504040204" pitchFamily="34" charset="0"/>
                          <a:ea typeface="Verdana" panose="020B0604030504040204" pitchFamily="34" charset="0"/>
                          <a:cs typeface="Verdana" panose="020B0604030504040204" pitchFamily="34" charset="0"/>
                        </a:rPr>
                        <a:t> Jen (Mechanical</a:t>
                      </a:r>
                      <a:r>
                        <a:rPr lang="en-US" sz="1600" baseline="0" noProof="0" dirty="0">
                          <a:latin typeface="Verdana" panose="020B0604030504040204" pitchFamily="34" charset="0"/>
                          <a:ea typeface="Verdana" panose="020B0604030504040204" pitchFamily="34" charset="0"/>
                          <a:cs typeface="Verdana" panose="020B0604030504040204" pitchFamily="34" charset="0"/>
                        </a:rPr>
                        <a:t> Engineering)</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Mechanical/Mechatronics/Manufacturing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1817560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392710491"/>
              </p:ext>
            </p:extLst>
          </p:nvPr>
        </p:nvGraphicFramePr>
        <p:xfrm>
          <a:off x="326570" y="703459"/>
          <a:ext cx="11538859" cy="5451082"/>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b="1" noProof="0" dirty="0">
                          <a:solidFill>
                            <a:schemeClr val="tx1"/>
                          </a:solidFill>
                          <a:latin typeface="Verdana" panose="020B0604030504040204" pitchFamily="34" charset="0"/>
                          <a:ea typeface="Verdana" panose="020B0604030504040204" pitchFamily="34" charset="0"/>
                          <a:cs typeface="Verdana" panose="020B0604030504040204" pitchFamily="34" charset="0"/>
                        </a:rPr>
                        <a:t>YHJ21/22-05: Development of a Gamified Virtual Reality-based Balancing Training for the Athletes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16264">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rPr>
                        <a:t>This project is aimed to design a VR-based balancing training module for the athletes. The gamified training module will facilitate practice and identify the key benefits in motivating and engaging athletes to effectively learn the balancing skills correctly and safely. By blending the gamification into the VR-based training, it is expected that the motivation and satisfaction of the trainees (athletes) can be improved compared to the conventional training method.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rPr>
                        <a:t>to develop a VR-based training module in a ""sport""</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rPr>
                        <a:t>to optimized the human-computer interface with the game theory</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rPr>
                        <a:t>to investigate the effectiveness of the gamified VR-based sport training module"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rPr>
                        <a:t>VR Glasses &amp; tools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rPr>
                        <a:t>Unity3D</a:t>
                      </a:r>
                    </a:p>
                    <a:p>
                      <a:endPar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rPr>
                        <a:t>Assoc. Prof. Dr. Yap </a:t>
                      </a:r>
                      <a:r>
                        <a:rPr lang="en-US" sz="1600" noProof="0" dirty="0" err="1">
                          <a:solidFill>
                            <a:schemeClr val="tx1"/>
                          </a:solidFill>
                          <a:latin typeface="Verdana" panose="020B0604030504040204" pitchFamily="34" charset="0"/>
                          <a:ea typeface="Verdana" panose="020B0604030504040204" pitchFamily="34" charset="0"/>
                          <a:cs typeface="Verdana" panose="020B0604030504040204" pitchFamily="34" charset="0"/>
                        </a:rPr>
                        <a:t>Hwa</a:t>
                      </a:r>
                      <a:r>
                        <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rPr>
                        <a:t> Jen (Mechanical</a:t>
                      </a:r>
                      <a:r>
                        <a:rPr lang="en-US" sz="1600" baseline="0" noProof="0" dirty="0">
                          <a:solidFill>
                            <a:schemeClr val="tx1"/>
                          </a:solidFill>
                          <a:latin typeface="Verdana" panose="020B0604030504040204" pitchFamily="34" charset="0"/>
                          <a:ea typeface="Verdana" panose="020B0604030504040204" pitchFamily="34" charset="0"/>
                          <a:cs typeface="Verdana" panose="020B0604030504040204" pitchFamily="34" charset="0"/>
                        </a:rPr>
                        <a:t> Engineering)</a:t>
                      </a:r>
                      <a:endPar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Mechanical/Mechatronics/Manufacturing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solidFill>
                            <a:schemeClr val="tx1"/>
                          </a:solidFill>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16132448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TotalTime>
  <Words>984</Words>
  <Application>Microsoft Office PowerPoint</Application>
  <PresentationFormat>Widescreen</PresentationFormat>
  <Paragraphs>89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Verdana</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Dr. YAP Hwa Jen</cp:lastModifiedBy>
  <cp:revision>37</cp:revision>
  <dcterms:created xsi:type="dcterms:W3CDTF">2018-01-03T06:54:22Z</dcterms:created>
  <dcterms:modified xsi:type="dcterms:W3CDTF">2021-10-02T15:21:34Z</dcterms:modified>
</cp:coreProperties>
</file>