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n-U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US"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pPr>
            <a:r>
              <a:rPr b="0" lang="en-US" sz="6000" spc="-1" strike="noStrike">
                <a:solidFill>
                  <a:srgbClr val="000000"/>
                </a:solidFill>
                <a:latin typeface="Calibri Light"/>
              </a:rPr>
              <a:t>Click to edit Master title style</a:t>
            </a:r>
            <a:endParaRPr b="0" lang="en-US"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a:noFill/>
          <a:ln w="0">
            <a:noFill/>
          </a:ln>
        </p:spPr>
        <p:txBody>
          <a:bodyPr anchor="ctr">
            <a:noAutofit/>
          </a:bodyPr>
          <a:p>
            <a:pPr>
              <a:lnSpc>
                <a:spcPct val="100000"/>
              </a:lnSpc>
            </a:pPr>
            <a:fld id="{969AF0B0-E74F-4CA0-90B5-43063D02C207}" type="datetime">
              <a:rPr b="0" lang="en-US" sz="1200" spc="-1" strike="noStrike">
                <a:solidFill>
                  <a:srgbClr val="8b8b8b"/>
                </a:solidFill>
                <a:latin typeface="Calibri"/>
              </a:rPr>
              <a:t>9/29/21</a:t>
            </a:fld>
            <a:endParaRPr b="0" lang="en-GB"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a:noFill/>
          <a:ln w="0">
            <a:noFill/>
          </a:ln>
        </p:spPr>
        <p:txBody>
          <a:bodyPr anchor="ctr">
            <a:noAutofit/>
          </a:bodyPr>
          <a:p>
            <a:endParaRPr b="0" lang="en-GB"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a:noFill/>
          <a:ln w="0">
            <a:noFill/>
          </a:ln>
        </p:spPr>
        <p:txBody>
          <a:bodyPr anchor="ctr">
            <a:noAutofit/>
          </a:bodyPr>
          <a:p>
            <a:pPr algn="r">
              <a:lnSpc>
                <a:spcPct val="100000"/>
              </a:lnSpc>
            </a:pPr>
            <a:fld id="{A5F72537-4A14-4791-8F48-D51124C79C90}" type="slidenum">
              <a:rPr b="0" lang="en-US" sz="1200" spc="-1" strike="noStrike">
                <a:solidFill>
                  <a:srgbClr val="8b8b8b"/>
                </a:solidFill>
                <a:latin typeface="Calibri"/>
              </a:rPr>
              <a:t>&lt;number&gt;</a:t>
            </a:fld>
            <a:endParaRPr b="0" lang="en-GB"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Calibri"/>
              </a:rPr>
              <a:t>Click to edit the outline text format</a:t>
            </a:r>
            <a:endParaRPr b="0" lang="en-US"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n-US" sz="2000" spc="-1" strike="noStrike">
                <a:solidFill>
                  <a:srgbClr val="000000"/>
                </a:solidFill>
                <a:latin typeface="Calibri"/>
              </a:rPr>
              <a:t>Second Outline Level</a:t>
            </a:r>
            <a:endParaRPr b="0" lang="en-US"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Calibri"/>
              </a:rPr>
              <a:t>Third Outline Level</a:t>
            </a:r>
            <a:endParaRPr b="0" lang="en-US"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Calibri"/>
              </a:rPr>
              <a:t>Fourth Outline Level</a:t>
            </a:r>
            <a:endParaRPr b="0" lang="en-US"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1" name="Table 3"/>
          <p:cNvGraphicFramePr/>
          <p:nvPr/>
        </p:nvGraphicFramePr>
        <p:xfrm>
          <a:off x="319320" y="111600"/>
          <a:ext cx="11538360" cy="6239520"/>
        </p:xfrm>
        <a:graphic>
          <a:graphicData uri="http://schemas.openxmlformats.org/drawingml/2006/table">
            <a:tbl>
              <a:tblPr/>
              <a:tblGrid>
                <a:gridCol w="2888280"/>
                <a:gridCol w="8650440"/>
              </a:tblGrid>
              <a:tr h="659160">
                <a:tc>
                  <a:txBody>
                    <a:bodyPr anchor="ctr">
                      <a:noAutofit/>
                    </a:bodyPr>
                    <a:p>
                      <a:pPr>
                        <a:lnSpc>
                          <a:spcPct val="100000"/>
                        </a:lnSpc>
                      </a:pPr>
                      <a:r>
                        <a:rPr b="1" lang="en-US" sz="1800" spc="-1" strike="noStrike">
                          <a:solidFill>
                            <a:srgbClr val="000000"/>
                          </a:solidFill>
                          <a:latin typeface="Verdana"/>
                          <a:ea typeface="Verdana"/>
                        </a:rPr>
                        <a:t>Project Title: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Characterisation of ceramics using TGA/DTA/TMA</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436120">
                <a:tc>
                  <a:txBody>
                    <a:bodyPr anchor="ctr">
                      <a:noAutofit/>
                    </a:bodyPr>
                    <a:p>
                      <a:pPr>
                        <a:lnSpc>
                          <a:spcPct val="100000"/>
                        </a:lnSpc>
                      </a:pPr>
                      <a:r>
                        <a:rPr b="1" lang="en-US" sz="1800" spc="-1" strike="noStrike">
                          <a:solidFill>
                            <a:srgbClr val="000000"/>
                          </a:solidFill>
                          <a:latin typeface="Verdana"/>
                          <a:ea typeface="Verdana"/>
                        </a:rPr>
                        <a:t>Synopsis: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In a collaborative program with the Museum of Asian Art (UM) we want to characterise the ceramics in the museum using various methods.</a:t>
                      </a:r>
                      <a:endParaRPr b="0" lang="en-GB" sz="1800" spc="-1" strike="noStrike">
                        <a:solidFill>
                          <a:srgbClr val="000000"/>
                        </a:solidFill>
                        <a:latin typeface="Arial"/>
                      </a:endParaRPr>
                    </a:p>
                    <a:p>
                      <a:r>
                        <a:rPr b="0" lang="en-GB" sz="1800" spc="-1" strike="noStrike">
                          <a:solidFill>
                            <a:srgbClr val="000000"/>
                          </a:solidFill>
                          <a:latin typeface="Arial"/>
                        </a:rPr>
                        <a:t>One method that has received much attention is thermal characterisation using weight change at high temperature (thermogravimetry, TGA), the enthalpy involved in those changes (differential thermal analysis, DTA) and the change of mechanical properties at high temperature (thermomechanical analysis, TMA). In this project, the student will use these techniques to characterise and classify Southeast Asian ceramics.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044720">
                <a:tc>
                  <a:txBody>
                    <a:bodyPr anchor="ctr">
                      <a:noAutofit/>
                    </a:bodyPr>
                    <a:p>
                      <a:pPr>
                        <a:lnSpc>
                          <a:spcPct val="100000"/>
                        </a:lnSpc>
                      </a:pPr>
                      <a:r>
                        <a:rPr b="1" lang="en-US" sz="1800" spc="-1" strike="noStrike">
                          <a:solidFill>
                            <a:srgbClr val="000000"/>
                          </a:solidFill>
                          <a:latin typeface="Verdana"/>
                          <a:ea typeface="Verdana"/>
                        </a:rPr>
                        <a:t>Objectives: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obtain TGA/DTA/TMA data </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relate the obtain data with the chemical composition and mineral phases present.</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classify ceramics based on the results from 1 and 2 using machine learning</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8800">
                <a:tc>
                  <a:txBody>
                    <a:bodyPr anchor="ctr">
                      <a:noAutofit/>
                    </a:bodyPr>
                    <a:p>
                      <a:pPr>
                        <a:lnSpc>
                          <a:spcPct val="100000"/>
                        </a:lnSpc>
                      </a:pPr>
                      <a:r>
                        <a:rPr b="1" lang="en-US" sz="1800" spc="-1" strike="noStrike">
                          <a:solidFill>
                            <a:srgbClr val="000000"/>
                          </a:solidFill>
                          <a:latin typeface="Verdana"/>
                          <a:ea typeface="Verdana"/>
                        </a:rPr>
                        <a:t>Equipment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TGA/DTA/TMA</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07960">
                <a:tc>
                  <a:txBody>
                    <a:bodyPr anchor="ctr">
                      <a:noAutofit/>
                    </a:bodyPr>
                    <a:p>
                      <a:pPr>
                        <a:lnSpc>
                          <a:spcPct val="100000"/>
                        </a:lnSpc>
                        <a:tabLst>
                          <a:tab algn="l" pos="0"/>
                        </a:tabLst>
                      </a:pPr>
                      <a:r>
                        <a:rPr b="1" lang="en-US" sz="1800" spc="-1" strike="noStrike">
                          <a:solidFill>
                            <a:srgbClr val="000000"/>
                          </a:solidFill>
                          <a:latin typeface="Verdana"/>
                          <a:ea typeface="Verdana"/>
                        </a:rPr>
                        <a:t>Software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MATLAB/Python/R (choice)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rIns="0" anchor="ctr">
                      <a:noAutofit/>
                    </a:bodyPr>
                    <a:p>
                      <a:pPr>
                        <a:lnSpc>
                          <a:spcPct val="100000"/>
                        </a:lnSpc>
                        <a:tabLst>
                          <a:tab algn="l" pos="0"/>
                        </a:tabLst>
                      </a:pPr>
                      <a:r>
                        <a:rPr b="1" lang="en-US" sz="1600" spc="-52" strike="noStrike">
                          <a:solidFill>
                            <a:srgbClr val="000000"/>
                          </a:solidFill>
                          <a:latin typeface="Verdana"/>
                          <a:ea typeface="Verdana"/>
                        </a:rPr>
                        <a:t>Supervisor</a:t>
                      </a:r>
                      <a:r>
                        <a:rPr b="1" lang="en-US" sz="500" spc="-52" strike="noStrike">
                          <a:solidFill>
                            <a:srgbClr val="000000"/>
                          </a:solidFill>
                          <a:latin typeface="Verdana"/>
                          <a:ea typeface="Verdana"/>
                        </a:rPr>
                        <a:t> </a:t>
                      </a:r>
                      <a:r>
                        <a:rPr b="1" lang="en-US" sz="1600" spc="-52" strike="noStrike">
                          <a:solidFill>
                            <a:srgbClr val="000000"/>
                          </a:solidFill>
                          <a:latin typeface="Verdana"/>
                          <a:ea typeface="Verdana"/>
                        </a:rPr>
                        <a:t>(Department):</a:t>
                      </a:r>
                      <a:endParaRPr b="0" lang="en-GB" sz="1600" spc="-1" strike="noStrike">
                        <a:solidFill>
                          <a:srgbClr val="000000"/>
                        </a:solidFill>
                        <a:latin typeface="Arial"/>
                      </a:endParaRPr>
                    </a:p>
                  </a:txBody>
                  <a:tcPr anchor="ctr" marL="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Henk Metselaar (Mechanical)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nchor="ctr">
                      <a:noAutofit/>
                    </a:bodyPr>
                    <a:p>
                      <a:pPr>
                        <a:lnSpc>
                          <a:spcPct val="100000"/>
                        </a:lnSpc>
                        <a:tabLst>
                          <a:tab algn="l" pos="0"/>
                        </a:tabLst>
                      </a:pPr>
                      <a:r>
                        <a:rPr b="1" lang="en-US" sz="1800" spc="-1" strike="noStrike">
                          <a:solidFill>
                            <a:srgbClr val="000000"/>
                          </a:solidFill>
                          <a:latin typeface="Verdana"/>
                          <a:ea typeface="Verdana"/>
                        </a:rPr>
                        <a:t>Program: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t">
                      <a:noAutofit/>
                    </a:bodyPr>
                    <a:p>
                      <a:pPr>
                        <a:lnSpc>
                          <a:spcPct val="100000"/>
                        </a:lnSpc>
                      </a:pPr>
                      <a:r>
                        <a:rPr b="0" lang="en-US" sz="1600" spc="-1" strike="noStrike">
                          <a:solidFill>
                            <a:srgbClr val="000000"/>
                          </a:solidFill>
                          <a:latin typeface="Verdana"/>
                          <a:ea typeface="Verdana"/>
                        </a:rPr>
                        <a:t>Master of Mechanical Engineering</a:t>
                      </a:r>
                      <a:endParaRPr b="0" lang="en-GB" sz="16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1160">
                <a:tc>
                  <a:txBody>
                    <a:bodyPr anchor="ctr">
                      <a:noAutofit/>
                    </a:bodyPr>
                    <a:p>
                      <a:pPr>
                        <a:lnSpc>
                          <a:spcPct val="100000"/>
                        </a:lnSpc>
                      </a:pPr>
                      <a:r>
                        <a:rPr b="1" lang="en-US" sz="1800" spc="-1" strike="noStrike">
                          <a:solidFill>
                            <a:srgbClr val="000000"/>
                          </a:solidFill>
                          <a:latin typeface="Verdana"/>
                          <a:ea typeface="Verdana"/>
                        </a:rPr>
                        <a:t>Duration: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a:lnSpc>
                          <a:spcPct val="100000"/>
                        </a:lnSpc>
                      </a:pPr>
                      <a:r>
                        <a:rPr b="0" lang="en-US" sz="1600" spc="-1" strike="noStrike">
                          <a:solidFill>
                            <a:srgbClr val="000000"/>
                          </a:solidFill>
                          <a:latin typeface="Verdana"/>
                          <a:ea typeface="Verdana"/>
                        </a:rPr>
                        <a:t>Maximum 2 consecutive semesters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2" name="Table 2"/>
          <p:cNvGraphicFramePr/>
          <p:nvPr/>
        </p:nvGraphicFramePr>
        <p:xfrm>
          <a:off x="319320" y="111600"/>
          <a:ext cx="11538360" cy="6239520"/>
        </p:xfrm>
        <a:graphic>
          <a:graphicData uri="http://schemas.openxmlformats.org/drawingml/2006/table">
            <a:tbl>
              <a:tblPr/>
              <a:tblGrid>
                <a:gridCol w="2888280"/>
                <a:gridCol w="8650440"/>
              </a:tblGrid>
              <a:tr h="659160">
                <a:tc>
                  <a:txBody>
                    <a:bodyPr anchor="ctr">
                      <a:noAutofit/>
                    </a:bodyPr>
                    <a:p>
                      <a:pPr>
                        <a:lnSpc>
                          <a:spcPct val="100000"/>
                        </a:lnSpc>
                      </a:pPr>
                      <a:r>
                        <a:rPr b="1" lang="en-US" sz="1800" spc="-1" strike="noStrike">
                          <a:solidFill>
                            <a:srgbClr val="000000"/>
                          </a:solidFill>
                          <a:latin typeface="Verdana"/>
                          <a:ea typeface="Verdana"/>
                        </a:rPr>
                        <a:t>Project Title: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Characterisation of ceramics using object recognition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436120">
                <a:tc>
                  <a:txBody>
                    <a:bodyPr anchor="ctr">
                      <a:noAutofit/>
                    </a:bodyPr>
                    <a:p>
                      <a:pPr>
                        <a:lnSpc>
                          <a:spcPct val="100000"/>
                        </a:lnSpc>
                      </a:pPr>
                      <a:r>
                        <a:rPr b="1" lang="en-US" sz="1800" spc="-1" strike="noStrike">
                          <a:solidFill>
                            <a:srgbClr val="000000"/>
                          </a:solidFill>
                          <a:latin typeface="Verdana"/>
                          <a:ea typeface="Verdana"/>
                        </a:rPr>
                        <a:t>Synopsis: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In a collaborative program with the Museum of Asian Art (UM) we want to characterise the ceramics in the museum using various methods.</a:t>
                      </a:r>
                      <a:endParaRPr b="0" lang="en-GB" sz="1800" spc="-1" strike="noStrike">
                        <a:solidFill>
                          <a:srgbClr val="000000"/>
                        </a:solidFill>
                        <a:latin typeface="Arial"/>
                      </a:endParaRPr>
                    </a:p>
                    <a:p>
                      <a:r>
                        <a:rPr b="0" lang="en-GB" sz="1800" spc="-1" strike="noStrike">
                          <a:solidFill>
                            <a:srgbClr val="000000"/>
                          </a:solidFill>
                          <a:latin typeface="Arial"/>
                        </a:rPr>
                        <a:t>In this project, the student should develop a deep learning system, similar to face recognition, that can differentiate Southeast Asian ceramics based on visual images. The images may be obtained from literature as well as from MoAA since we will need many images to train the model.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044720">
                <a:tc>
                  <a:txBody>
                    <a:bodyPr anchor="ctr">
                      <a:noAutofit/>
                    </a:bodyPr>
                    <a:p>
                      <a:pPr>
                        <a:lnSpc>
                          <a:spcPct val="100000"/>
                        </a:lnSpc>
                      </a:pPr>
                      <a:r>
                        <a:rPr b="1" lang="en-US" sz="1800" spc="-1" strike="noStrike">
                          <a:solidFill>
                            <a:srgbClr val="000000"/>
                          </a:solidFill>
                          <a:latin typeface="Verdana"/>
                          <a:ea typeface="Verdana"/>
                        </a:rPr>
                        <a:t>Objectives: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create an image database </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develop a deep learning system that can differentiate Southeast Asian ceramics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8800">
                <a:tc>
                  <a:txBody>
                    <a:bodyPr anchor="ctr">
                      <a:noAutofit/>
                    </a:bodyPr>
                    <a:p>
                      <a:pPr>
                        <a:lnSpc>
                          <a:spcPct val="100000"/>
                        </a:lnSpc>
                      </a:pPr>
                      <a:r>
                        <a:rPr b="1" lang="en-US" sz="1800" spc="-1" strike="noStrike">
                          <a:solidFill>
                            <a:srgbClr val="000000"/>
                          </a:solidFill>
                          <a:latin typeface="Verdana"/>
                          <a:ea typeface="Verdana"/>
                        </a:rPr>
                        <a:t>Equipment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Digital camera</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07960">
                <a:tc>
                  <a:txBody>
                    <a:bodyPr anchor="ctr">
                      <a:noAutofit/>
                    </a:bodyPr>
                    <a:p>
                      <a:pPr>
                        <a:lnSpc>
                          <a:spcPct val="100000"/>
                        </a:lnSpc>
                        <a:tabLst>
                          <a:tab algn="l" pos="0"/>
                        </a:tabLst>
                      </a:pPr>
                      <a:r>
                        <a:rPr b="1" lang="en-US" sz="1800" spc="-1" strike="noStrike">
                          <a:solidFill>
                            <a:srgbClr val="000000"/>
                          </a:solidFill>
                          <a:latin typeface="Verdana"/>
                          <a:ea typeface="Verdana"/>
                        </a:rPr>
                        <a:t>Software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MATLAB/Python/R (choice)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rIns="0" anchor="ctr">
                      <a:noAutofit/>
                    </a:bodyPr>
                    <a:p>
                      <a:pPr>
                        <a:lnSpc>
                          <a:spcPct val="100000"/>
                        </a:lnSpc>
                        <a:tabLst>
                          <a:tab algn="l" pos="0"/>
                        </a:tabLst>
                      </a:pPr>
                      <a:r>
                        <a:rPr b="1" lang="en-US" sz="1600" spc="-52" strike="noStrike">
                          <a:solidFill>
                            <a:srgbClr val="000000"/>
                          </a:solidFill>
                          <a:latin typeface="Verdana"/>
                          <a:ea typeface="Verdana"/>
                        </a:rPr>
                        <a:t>Supervisor</a:t>
                      </a:r>
                      <a:r>
                        <a:rPr b="1" lang="en-US" sz="500" spc="-52" strike="noStrike">
                          <a:solidFill>
                            <a:srgbClr val="000000"/>
                          </a:solidFill>
                          <a:latin typeface="Verdana"/>
                          <a:ea typeface="Verdana"/>
                        </a:rPr>
                        <a:t> </a:t>
                      </a:r>
                      <a:r>
                        <a:rPr b="1" lang="en-US" sz="1600" spc="-52" strike="noStrike">
                          <a:solidFill>
                            <a:srgbClr val="000000"/>
                          </a:solidFill>
                          <a:latin typeface="Verdana"/>
                          <a:ea typeface="Verdana"/>
                        </a:rPr>
                        <a:t>(Department):</a:t>
                      </a:r>
                      <a:endParaRPr b="0" lang="en-GB" sz="1600" spc="-1" strike="noStrike">
                        <a:solidFill>
                          <a:srgbClr val="000000"/>
                        </a:solidFill>
                        <a:latin typeface="Arial"/>
                      </a:endParaRPr>
                    </a:p>
                  </a:txBody>
                  <a:tcPr anchor="ctr" marL="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Henk Metselaar (Mechanical)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nchor="ctr">
                      <a:noAutofit/>
                    </a:bodyPr>
                    <a:p>
                      <a:pPr>
                        <a:lnSpc>
                          <a:spcPct val="100000"/>
                        </a:lnSpc>
                        <a:tabLst>
                          <a:tab algn="l" pos="0"/>
                        </a:tabLst>
                      </a:pPr>
                      <a:r>
                        <a:rPr b="1" lang="en-US" sz="1800" spc="-1" strike="noStrike">
                          <a:solidFill>
                            <a:srgbClr val="000000"/>
                          </a:solidFill>
                          <a:latin typeface="Verdana"/>
                          <a:ea typeface="Verdana"/>
                        </a:rPr>
                        <a:t>Program: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t">
                      <a:noAutofit/>
                    </a:bodyPr>
                    <a:p>
                      <a:pPr>
                        <a:lnSpc>
                          <a:spcPct val="100000"/>
                        </a:lnSpc>
                      </a:pPr>
                      <a:r>
                        <a:rPr b="0" lang="en-US" sz="1600" spc="-1" strike="noStrike">
                          <a:solidFill>
                            <a:srgbClr val="000000"/>
                          </a:solidFill>
                          <a:latin typeface="Verdana"/>
                          <a:ea typeface="Verdana"/>
                        </a:rPr>
                        <a:t>Master of Mechanical Engineering</a:t>
                      </a:r>
                      <a:endParaRPr b="0" lang="en-GB" sz="16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1160">
                <a:tc>
                  <a:txBody>
                    <a:bodyPr anchor="ctr">
                      <a:noAutofit/>
                    </a:bodyPr>
                    <a:p>
                      <a:pPr>
                        <a:lnSpc>
                          <a:spcPct val="100000"/>
                        </a:lnSpc>
                      </a:pPr>
                      <a:r>
                        <a:rPr b="1" lang="en-US" sz="1800" spc="-1" strike="noStrike">
                          <a:solidFill>
                            <a:srgbClr val="000000"/>
                          </a:solidFill>
                          <a:latin typeface="Verdana"/>
                          <a:ea typeface="Verdana"/>
                        </a:rPr>
                        <a:t>Duration: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a:lnSpc>
                          <a:spcPct val="100000"/>
                        </a:lnSpc>
                      </a:pPr>
                      <a:r>
                        <a:rPr b="0" lang="en-US" sz="1600" spc="-1" strike="noStrike">
                          <a:solidFill>
                            <a:srgbClr val="000000"/>
                          </a:solidFill>
                          <a:latin typeface="Verdana"/>
                          <a:ea typeface="Verdana"/>
                        </a:rPr>
                        <a:t>Maximum 2 consecutive semesters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3" name="Table 1"/>
          <p:cNvGraphicFramePr/>
          <p:nvPr/>
        </p:nvGraphicFramePr>
        <p:xfrm>
          <a:off x="319320" y="111600"/>
          <a:ext cx="11538360" cy="6239520"/>
        </p:xfrm>
        <a:graphic>
          <a:graphicData uri="http://schemas.openxmlformats.org/drawingml/2006/table">
            <a:tbl>
              <a:tblPr/>
              <a:tblGrid>
                <a:gridCol w="2888280"/>
                <a:gridCol w="8650440"/>
              </a:tblGrid>
              <a:tr h="659160">
                <a:tc>
                  <a:txBody>
                    <a:bodyPr anchor="ctr">
                      <a:noAutofit/>
                    </a:bodyPr>
                    <a:p>
                      <a:pPr>
                        <a:lnSpc>
                          <a:spcPct val="100000"/>
                        </a:lnSpc>
                      </a:pPr>
                      <a:r>
                        <a:rPr b="1" lang="en-US" sz="1800" spc="-1" strike="noStrike">
                          <a:solidFill>
                            <a:srgbClr val="000000"/>
                          </a:solidFill>
                          <a:latin typeface="Verdana"/>
                          <a:ea typeface="Verdana"/>
                        </a:rPr>
                        <a:t>Project Title: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Microstructure characterisation of ceramics using micro-CT</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436120">
                <a:tc>
                  <a:txBody>
                    <a:bodyPr anchor="ctr">
                      <a:noAutofit/>
                    </a:bodyPr>
                    <a:p>
                      <a:pPr>
                        <a:lnSpc>
                          <a:spcPct val="100000"/>
                        </a:lnSpc>
                      </a:pPr>
                      <a:r>
                        <a:rPr b="1" lang="en-US" sz="1800" spc="-1" strike="noStrike">
                          <a:solidFill>
                            <a:srgbClr val="000000"/>
                          </a:solidFill>
                          <a:latin typeface="Verdana"/>
                          <a:ea typeface="Verdana"/>
                        </a:rPr>
                        <a:t>Synopsis: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In a collaborative program with the Museum of Asian Art (UM) we want to characterise the ceramics in the museum using various methods.</a:t>
                      </a:r>
                      <a:endParaRPr b="0" lang="en-GB" sz="1800" spc="-1" strike="noStrike">
                        <a:solidFill>
                          <a:srgbClr val="000000"/>
                        </a:solidFill>
                        <a:latin typeface="Arial"/>
                      </a:endParaRPr>
                    </a:p>
                    <a:p>
                      <a:r>
                        <a:rPr b="0" lang="en-GB" sz="1800" spc="-1" strike="noStrike">
                          <a:solidFill>
                            <a:srgbClr val="000000"/>
                          </a:solidFill>
                          <a:latin typeface="Arial"/>
                        </a:rPr>
                        <a:t>One possibly non-destructive technique is micro-CT, which gives a 3D density map of the object. The student will have to obtain the CT scans and analyse them in such a way that the results can be incorporated in a machine learning system. For example, grain size, grain size distribution, amount and distribution of glassy phase, porosity would be of interest. The work will be supported by microstructure analysis using FESEM.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044720">
                <a:tc>
                  <a:txBody>
                    <a:bodyPr anchor="ctr">
                      <a:noAutofit/>
                    </a:bodyPr>
                    <a:p>
                      <a:pPr>
                        <a:lnSpc>
                          <a:spcPct val="100000"/>
                        </a:lnSpc>
                      </a:pPr>
                      <a:r>
                        <a:rPr b="1" lang="en-US" sz="1800" spc="-1" strike="noStrike">
                          <a:solidFill>
                            <a:srgbClr val="000000"/>
                          </a:solidFill>
                          <a:latin typeface="Verdana"/>
                          <a:ea typeface="Verdana"/>
                        </a:rPr>
                        <a:t>Objectives: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obtain CT scans </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extract microstructure characteristics from the scan using image analysis/machine learning</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classify ceramics based on the extracted microstructural characteristics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8800">
                <a:tc>
                  <a:txBody>
                    <a:bodyPr anchor="ctr">
                      <a:noAutofit/>
                    </a:bodyPr>
                    <a:p>
                      <a:pPr>
                        <a:lnSpc>
                          <a:spcPct val="100000"/>
                        </a:lnSpc>
                      </a:pPr>
                      <a:r>
                        <a:rPr b="1" lang="en-US" sz="1800" spc="-1" strike="noStrike">
                          <a:solidFill>
                            <a:srgbClr val="000000"/>
                          </a:solidFill>
                          <a:latin typeface="Verdana"/>
                          <a:ea typeface="Verdana"/>
                        </a:rPr>
                        <a:t>Equipment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Micro-CT (geology), FESEM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07960">
                <a:tc>
                  <a:txBody>
                    <a:bodyPr anchor="ctr">
                      <a:noAutofit/>
                    </a:bodyPr>
                    <a:p>
                      <a:pPr>
                        <a:lnSpc>
                          <a:spcPct val="100000"/>
                        </a:lnSpc>
                        <a:tabLst>
                          <a:tab algn="l" pos="0"/>
                        </a:tabLst>
                      </a:pPr>
                      <a:r>
                        <a:rPr b="1" lang="en-US" sz="1800" spc="-1" strike="noStrike">
                          <a:solidFill>
                            <a:srgbClr val="000000"/>
                          </a:solidFill>
                          <a:latin typeface="Verdana"/>
                          <a:ea typeface="Verdana"/>
                        </a:rPr>
                        <a:t>Software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MATLAB</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rIns="0" anchor="ctr">
                      <a:noAutofit/>
                    </a:bodyPr>
                    <a:p>
                      <a:pPr>
                        <a:lnSpc>
                          <a:spcPct val="100000"/>
                        </a:lnSpc>
                        <a:tabLst>
                          <a:tab algn="l" pos="0"/>
                        </a:tabLst>
                      </a:pPr>
                      <a:r>
                        <a:rPr b="1" lang="en-US" sz="1600" spc="-52" strike="noStrike">
                          <a:solidFill>
                            <a:srgbClr val="000000"/>
                          </a:solidFill>
                          <a:latin typeface="Verdana"/>
                          <a:ea typeface="Verdana"/>
                        </a:rPr>
                        <a:t>Supervisor</a:t>
                      </a:r>
                      <a:r>
                        <a:rPr b="1" lang="en-US" sz="500" spc="-52" strike="noStrike">
                          <a:solidFill>
                            <a:srgbClr val="000000"/>
                          </a:solidFill>
                          <a:latin typeface="Verdana"/>
                          <a:ea typeface="Verdana"/>
                        </a:rPr>
                        <a:t> </a:t>
                      </a:r>
                      <a:r>
                        <a:rPr b="1" lang="en-US" sz="1600" spc="-52" strike="noStrike">
                          <a:solidFill>
                            <a:srgbClr val="000000"/>
                          </a:solidFill>
                          <a:latin typeface="Verdana"/>
                          <a:ea typeface="Verdana"/>
                        </a:rPr>
                        <a:t>(Department):</a:t>
                      </a:r>
                      <a:endParaRPr b="0" lang="en-GB" sz="1600" spc="-1" strike="noStrike">
                        <a:solidFill>
                          <a:srgbClr val="000000"/>
                        </a:solidFill>
                        <a:latin typeface="Arial"/>
                      </a:endParaRPr>
                    </a:p>
                  </a:txBody>
                  <a:tcPr anchor="ctr" marL="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Henk Metselaar (Mechanical)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nchor="ctr">
                      <a:noAutofit/>
                    </a:bodyPr>
                    <a:p>
                      <a:pPr>
                        <a:lnSpc>
                          <a:spcPct val="100000"/>
                        </a:lnSpc>
                        <a:tabLst>
                          <a:tab algn="l" pos="0"/>
                        </a:tabLst>
                      </a:pPr>
                      <a:r>
                        <a:rPr b="1" lang="en-US" sz="1800" spc="-1" strike="noStrike">
                          <a:solidFill>
                            <a:srgbClr val="000000"/>
                          </a:solidFill>
                          <a:latin typeface="Verdana"/>
                          <a:ea typeface="Verdana"/>
                        </a:rPr>
                        <a:t>Program: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t">
                      <a:noAutofit/>
                    </a:bodyPr>
                    <a:p>
                      <a:pPr>
                        <a:lnSpc>
                          <a:spcPct val="100000"/>
                        </a:lnSpc>
                      </a:pPr>
                      <a:r>
                        <a:rPr b="0" lang="en-US" sz="1600" spc="-1" strike="noStrike">
                          <a:solidFill>
                            <a:srgbClr val="000000"/>
                          </a:solidFill>
                          <a:latin typeface="Verdana"/>
                          <a:ea typeface="Verdana"/>
                        </a:rPr>
                        <a:t>Master of Mechanical Engineering</a:t>
                      </a:r>
                      <a:endParaRPr b="0" lang="en-GB" sz="16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1160">
                <a:tc>
                  <a:txBody>
                    <a:bodyPr anchor="ctr">
                      <a:noAutofit/>
                    </a:bodyPr>
                    <a:p>
                      <a:pPr>
                        <a:lnSpc>
                          <a:spcPct val="100000"/>
                        </a:lnSpc>
                      </a:pPr>
                      <a:r>
                        <a:rPr b="1" lang="en-US" sz="1800" spc="-1" strike="noStrike">
                          <a:solidFill>
                            <a:srgbClr val="000000"/>
                          </a:solidFill>
                          <a:latin typeface="Verdana"/>
                          <a:ea typeface="Verdana"/>
                        </a:rPr>
                        <a:t>Duration: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a:lnSpc>
                          <a:spcPct val="100000"/>
                        </a:lnSpc>
                      </a:pPr>
                      <a:r>
                        <a:rPr b="0" lang="en-US" sz="1600" spc="-1" strike="noStrike">
                          <a:solidFill>
                            <a:srgbClr val="000000"/>
                          </a:solidFill>
                          <a:latin typeface="Verdana"/>
                          <a:ea typeface="Verdana"/>
                        </a:rPr>
                        <a:t>Maximum 2 consecutive semesters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4" name="Table 4"/>
          <p:cNvGraphicFramePr/>
          <p:nvPr/>
        </p:nvGraphicFramePr>
        <p:xfrm>
          <a:off x="319320" y="111600"/>
          <a:ext cx="11538360" cy="6239520"/>
        </p:xfrm>
        <a:graphic>
          <a:graphicData uri="http://schemas.openxmlformats.org/drawingml/2006/table">
            <a:tbl>
              <a:tblPr/>
              <a:tblGrid>
                <a:gridCol w="2888280"/>
                <a:gridCol w="8650440"/>
              </a:tblGrid>
              <a:tr h="659160">
                <a:tc>
                  <a:txBody>
                    <a:bodyPr anchor="ctr">
                      <a:noAutofit/>
                    </a:bodyPr>
                    <a:p>
                      <a:pPr>
                        <a:lnSpc>
                          <a:spcPct val="100000"/>
                        </a:lnSpc>
                      </a:pPr>
                      <a:r>
                        <a:rPr b="1" lang="en-US" sz="1800" spc="-1" strike="noStrike">
                          <a:solidFill>
                            <a:srgbClr val="000000"/>
                          </a:solidFill>
                          <a:latin typeface="Verdana"/>
                          <a:ea typeface="Verdana"/>
                        </a:rPr>
                        <a:t>Project Title: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Application of ceramic coating on concrete tiles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436120">
                <a:tc>
                  <a:txBody>
                    <a:bodyPr anchor="ctr">
                      <a:noAutofit/>
                    </a:bodyPr>
                    <a:p>
                      <a:pPr>
                        <a:lnSpc>
                          <a:spcPct val="100000"/>
                        </a:lnSpc>
                      </a:pPr>
                      <a:r>
                        <a:rPr b="1" lang="en-US" sz="1800" spc="-1" strike="noStrike">
                          <a:solidFill>
                            <a:srgbClr val="000000"/>
                          </a:solidFill>
                          <a:latin typeface="Verdana"/>
                          <a:ea typeface="Verdana"/>
                        </a:rPr>
                        <a:t>Synopsis: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This topic is in collaboration with industry. They are producing roof tiles and would like to have them coated with ceramics. This requires development of a coating technique that does not require sintering at high temperature as that would damage the concrete tiles.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044720">
                <a:tc>
                  <a:txBody>
                    <a:bodyPr anchor="ctr">
                      <a:noAutofit/>
                    </a:bodyPr>
                    <a:p>
                      <a:pPr>
                        <a:lnSpc>
                          <a:spcPct val="100000"/>
                        </a:lnSpc>
                      </a:pPr>
                      <a:r>
                        <a:rPr b="1" lang="en-US" sz="1800" spc="-1" strike="noStrike">
                          <a:solidFill>
                            <a:srgbClr val="000000"/>
                          </a:solidFill>
                          <a:latin typeface="Verdana"/>
                          <a:ea typeface="Verdana"/>
                        </a:rPr>
                        <a:t>Objectives: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formulate a ceramic coating for use on concrete tiles </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characterise the coating</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8800">
                <a:tc>
                  <a:txBody>
                    <a:bodyPr anchor="ctr">
                      <a:noAutofit/>
                    </a:bodyPr>
                    <a:p>
                      <a:pPr>
                        <a:lnSpc>
                          <a:spcPct val="100000"/>
                        </a:lnSpc>
                      </a:pPr>
                      <a:r>
                        <a:rPr b="1" lang="en-US" sz="1800" spc="-1" strike="noStrike">
                          <a:solidFill>
                            <a:srgbClr val="000000"/>
                          </a:solidFill>
                          <a:latin typeface="Verdana"/>
                          <a:ea typeface="Verdana"/>
                        </a:rPr>
                        <a:t>Equipment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Ball mill, furnace, hardness tester</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07960">
                <a:tc>
                  <a:txBody>
                    <a:bodyPr anchor="ctr">
                      <a:noAutofit/>
                    </a:bodyPr>
                    <a:p>
                      <a:pPr>
                        <a:lnSpc>
                          <a:spcPct val="100000"/>
                        </a:lnSpc>
                        <a:tabLst>
                          <a:tab algn="l" pos="0"/>
                        </a:tabLst>
                      </a:pPr>
                      <a:r>
                        <a:rPr b="1" lang="en-US" sz="1800" spc="-1" strike="noStrike">
                          <a:solidFill>
                            <a:srgbClr val="000000"/>
                          </a:solidFill>
                          <a:latin typeface="Verdana"/>
                          <a:ea typeface="Verdana"/>
                        </a:rPr>
                        <a:t>Software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rIns="0" anchor="ctr">
                      <a:noAutofit/>
                    </a:bodyPr>
                    <a:p>
                      <a:pPr>
                        <a:lnSpc>
                          <a:spcPct val="100000"/>
                        </a:lnSpc>
                        <a:tabLst>
                          <a:tab algn="l" pos="0"/>
                        </a:tabLst>
                      </a:pPr>
                      <a:r>
                        <a:rPr b="1" lang="en-US" sz="1600" spc="-52" strike="noStrike">
                          <a:solidFill>
                            <a:srgbClr val="000000"/>
                          </a:solidFill>
                          <a:latin typeface="Verdana"/>
                          <a:ea typeface="Verdana"/>
                        </a:rPr>
                        <a:t>Supervisor</a:t>
                      </a:r>
                      <a:r>
                        <a:rPr b="1" lang="en-US" sz="500" spc="-52" strike="noStrike">
                          <a:solidFill>
                            <a:srgbClr val="000000"/>
                          </a:solidFill>
                          <a:latin typeface="Verdana"/>
                          <a:ea typeface="Verdana"/>
                        </a:rPr>
                        <a:t> </a:t>
                      </a:r>
                      <a:r>
                        <a:rPr b="1" lang="en-US" sz="1600" spc="-52" strike="noStrike">
                          <a:solidFill>
                            <a:srgbClr val="000000"/>
                          </a:solidFill>
                          <a:latin typeface="Verdana"/>
                          <a:ea typeface="Verdana"/>
                        </a:rPr>
                        <a:t>(Department):</a:t>
                      </a:r>
                      <a:endParaRPr b="0" lang="en-GB" sz="1600" spc="-1" strike="noStrike">
                        <a:solidFill>
                          <a:srgbClr val="000000"/>
                        </a:solidFill>
                        <a:latin typeface="Arial"/>
                      </a:endParaRPr>
                    </a:p>
                  </a:txBody>
                  <a:tcPr anchor="ctr" marL="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Henk Metselaar (Mechanical)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nchor="ctr">
                      <a:noAutofit/>
                    </a:bodyPr>
                    <a:p>
                      <a:pPr>
                        <a:lnSpc>
                          <a:spcPct val="100000"/>
                        </a:lnSpc>
                        <a:tabLst>
                          <a:tab algn="l" pos="0"/>
                        </a:tabLst>
                      </a:pPr>
                      <a:r>
                        <a:rPr b="1" lang="en-US" sz="1800" spc="-1" strike="noStrike">
                          <a:solidFill>
                            <a:srgbClr val="000000"/>
                          </a:solidFill>
                          <a:latin typeface="Verdana"/>
                          <a:ea typeface="Verdana"/>
                        </a:rPr>
                        <a:t>Program: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t">
                      <a:noAutofit/>
                    </a:bodyPr>
                    <a:p>
                      <a:pPr>
                        <a:lnSpc>
                          <a:spcPct val="100000"/>
                        </a:lnSpc>
                      </a:pPr>
                      <a:r>
                        <a:rPr b="0" lang="en-US" sz="1600" spc="-1" strike="noStrike">
                          <a:solidFill>
                            <a:srgbClr val="000000"/>
                          </a:solidFill>
                          <a:latin typeface="Verdana"/>
                          <a:ea typeface="Verdana"/>
                        </a:rPr>
                        <a:t>Master of Mechanical Engineering</a:t>
                      </a:r>
                      <a:endParaRPr b="0" lang="en-GB" sz="16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1160">
                <a:tc>
                  <a:txBody>
                    <a:bodyPr anchor="ctr">
                      <a:noAutofit/>
                    </a:bodyPr>
                    <a:p>
                      <a:pPr>
                        <a:lnSpc>
                          <a:spcPct val="100000"/>
                        </a:lnSpc>
                      </a:pPr>
                      <a:r>
                        <a:rPr b="1" lang="en-US" sz="1800" spc="-1" strike="noStrike">
                          <a:solidFill>
                            <a:srgbClr val="000000"/>
                          </a:solidFill>
                          <a:latin typeface="Verdana"/>
                          <a:ea typeface="Verdana"/>
                        </a:rPr>
                        <a:t>Duration: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a:lnSpc>
                          <a:spcPct val="100000"/>
                        </a:lnSpc>
                      </a:pPr>
                      <a:r>
                        <a:rPr b="0" lang="en-US" sz="1600" spc="-1" strike="noStrike">
                          <a:solidFill>
                            <a:srgbClr val="000000"/>
                          </a:solidFill>
                          <a:latin typeface="Verdana"/>
                          <a:ea typeface="Verdana"/>
                        </a:rPr>
                        <a:t>Maximum 2 consecutive semesters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aphicFrame>
        <p:nvGraphicFramePr>
          <p:cNvPr id="45" name="Table 5"/>
          <p:cNvGraphicFramePr/>
          <p:nvPr/>
        </p:nvGraphicFramePr>
        <p:xfrm>
          <a:off x="319320" y="111600"/>
          <a:ext cx="11538360" cy="6239520"/>
        </p:xfrm>
        <a:graphic>
          <a:graphicData uri="http://schemas.openxmlformats.org/drawingml/2006/table">
            <a:tbl>
              <a:tblPr/>
              <a:tblGrid>
                <a:gridCol w="2888280"/>
                <a:gridCol w="8650440"/>
              </a:tblGrid>
              <a:tr h="659160">
                <a:tc>
                  <a:txBody>
                    <a:bodyPr anchor="ctr">
                      <a:noAutofit/>
                    </a:bodyPr>
                    <a:p>
                      <a:pPr>
                        <a:lnSpc>
                          <a:spcPct val="100000"/>
                        </a:lnSpc>
                      </a:pPr>
                      <a:r>
                        <a:rPr b="1" lang="en-US" sz="1800" spc="-1" strike="noStrike">
                          <a:solidFill>
                            <a:srgbClr val="000000"/>
                          </a:solidFill>
                          <a:latin typeface="Verdana"/>
                          <a:ea typeface="Verdana"/>
                        </a:rPr>
                        <a:t>Project Title:</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Preparation of reduced graphene oxide/MgCuZn ferrite composite by hydrothermal method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2436120">
                <a:tc>
                  <a:txBody>
                    <a:bodyPr anchor="ctr">
                      <a:noAutofit/>
                    </a:bodyPr>
                    <a:p>
                      <a:pPr>
                        <a:lnSpc>
                          <a:spcPct val="100000"/>
                        </a:lnSpc>
                      </a:pPr>
                      <a:r>
                        <a:rPr b="1" lang="en-US" sz="1800" spc="-1" strike="noStrike">
                          <a:solidFill>
                            <a:srgbClr val="000000"/>
                          </a:solidFill>
                          <a:latin typeface="Verdana"/>
                          <a:ea typeface="Verdana"/>
                        </a:rPr>
                        <a:t>Synopsis: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Ferrites are interesting materials for microwave shielding in telecommunication devices. In this project, the student will prepare graphene oxide using a modified Hummers’ method and decorate it with MgCuZn ferrite using hydrothermal synthesis. The prepared powder should be characterised, especially for it’s magnetic scattering.</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1044720">
                <a:tc>
                  <a:txBody>
                    <a:bodyPr anchor="ctr">
                      <a:noAutofit/>
                    </a:bodyPr>
                    <a:p>
                      <a:pPr>
                        <a:lnSpc>
                          <a:spcPct val="100000"/>
                        </a:lnSpc>
                      </a:pPr>
                      <a:r>
                        <a:rPr b="1" lang="en-US" sz="1800" spc="-1" strike="noStrike">
                          <a:solidFill>
                            <a:srgbClr val="000000"/>
                          </a:solidFill>
                          <a:latin typeface="Verdana"/>
                          <a:ea typeface="Verdana"/>
                        </a:rPr>
                        <a:t>Objectives:</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find suitable hydrothermal process conditions </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prepare the composite powder</a:t>
                      </a:r>
                      <a:endParaRPr b="0" lang="en-GB" sz="1600" spc="-1" strike="noStrike">
                        <a:solidFill>
                          <a:srgbClr val="000000"/>
                        </a:solidFill>
                        <a:latin typeface="Arial"/>
                      </a:endParaRPr>
                    </a:p>
                    <a:p>
                      <a:pPr marL="343080" indent="-343080">
                        <a:lnSpc>
                          <a:spcPct val="100000"/>
                        </a:lnSpc>
                        <a:buClr>
                          <a:srgbClr val="000000"/>
                        </a:buClr>
                        <a:buFont typeface="Calibri Light"/>
                        <a:buAutoNum type="arabicPeriod"/>
                      </a:pPr>
                      <a:r>
                        <a:rPr b="0" lang="en-US" sz="1600" spc="-1" strike="noStrike">
                          <a:solidFill>
                            <a:srgbClr val="000000"/>
                          </a:solidFill>
                          <a:latin typeface="Verdana"/>
                          <a:ea typeface="Verdana"/>
                        </a:rPr>
                        <a:t>To characterise the composite powder</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478800">
                <a:tc>
                  <a:txBody>
                    <a:bodyPr anchor="ctr">
                      <a:noAutofit/>
                    </a:bodyPr>
                    <a:p>
                      <a:pPr>
                        <a:lnSpc>
                          <a:spcPct val="100000"/>
                        </a:lnSpc>
                      </a:pPr>
                      <a:r>
                        <a:rPr b="1" lang="en-US" sz="1800" spc="-1" strike="noStrike">
                          <a:solidFill>
                            <a:srgbClr val="000000"/>
                          </a:solidFill>
                          <a:latin typeface="Verdana"/>
                          <a:ea typeface="Verdana"/>
                        </a:rPr>
                        <a:t>Equipment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Oven, FTIR, TGA, vector network analyser</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507960">
                <a:tc>
                  <a:txBody>
                    <a:bodyPr anchor="ctr">
                      <a:noAutofit/>
                    </a:bodyPr>
                    <a:p>
                      <a:pPr>
                        <a:lnSpc>
                          <a:spcPct val="100000"/>
                        </a:lnSpc>
                        <a:tabLst>
                          <a:tab algn="l" pos="0"/>
                        </a:tabLst>
                      </a:pPr>
                      <a:r>
                        <a:rPr b="1" lang="en-US" sz="1800" spc="-1" strike="noStrike">
                          <a:solidFill>
                            <a:srgbClr val="000000"/>
                          </a:solidFill>
                          <a:latin typeface="Verdana"/>
                          <a:ea typeface="Verdana"/>
                        </a:rPr>
                        <a:t>Software required:</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rIns="0" anchor="ctr">
                      <a:noAutofit/>
                    </a:bodyPr>
                    <a:p>
                      <a:pPr>
                        <a:lnSpc>
                          <a:spcPct val="100000"/>
                        </a:lnSpc>
                        <a:tabLst>
                          <a:tab algn="l" pos="0"/>
                        </a:tabLst>
                      </a:pPr>
                      <a:r>
                        <a:rPr b="1" lang="en-US" sz="1600" spc="-52" strike="noStrike">
                          <a:solidFill>
                            <a:srgbClr val="000000"/>
                          </a:solidFill>
                          <a:latin typeface="Verdana"/>
                          <a:ea typeface="Verdana"/>
                        </a:rPr>
                        <a:t>Supervisor</a:t>
                      </a:r>
                      <a:r>
                        <a:rPr b="1" lang="en-US" sz="500" spc="-52" strike="noStrike">
                          <a:solidFill>
                            <a:srgbClr val="000000"/>
                          </a:solidFill>
                          <a:latin typeface="Verdana"/>
                          <a:ea typeface="Verdana"/>
                        </a:rPr>
                        <a:t> </a:t>
                      </a:r>
                      <a:r>
                        <a:rPr b="1" lang="en-US" sz="1600" spc="-52" strike="noStrike">
                          <a:solidFill>
                            <a:srgbClr val="000000"/>
                          </a:solidFill>
                          <a:latin typeface="Verdana"/>
                          <a:ea typeface="Verdana"/>
                        </a:rPr>
                        <a:t>(Department):</a:t>
                      </a:r>
                      <a:endParaRPr b="0" lang="en-GB" sz="1600" spc="-1" strike="noStrike">
                        <a:solidFill>
                          <a:srgbClr val="000000"/>
                        </a:solidFill>
                        <a:latin typeface="Arial"/>
                      </a:endParaRPr>
                    </a:p>
                  </a:txBody>
                  <a:tcPr anchor="ctr" marL="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r>
                        <a:rPr b="0" lang="en-GB" sz="1800" spc="-1" strike="noStrike">
                          <a:solidFill>
                            <a:srgbClr val="000000"/>
                          </a:solidFill>
                          <a:latin typeface="Arial"/>
                        </a:rPr>
                        <a:t>Henk Metselaar (Mechanical)</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0800">
                <a:tc>
                  <a:txBody>
                    <a:bodyPr anchor="ctr">
                      <a:noAutofit/>
                    </a:bodyPr>
                    <a:p>
                      <a:pPr>
                        <a:lnSpc>
                          <a:spcPct val="100000"/>
                        </a:lnSpc>
                        <a:tabLst>
                          <a:tab algn="l" pos="0"/>
                        </a:tabLst>
                      </a:pPr>
                      <a:r>
                        <a:rPr b="1" lang="en-US" sz="1800" spc="-1" strike="noStrike">
                          <a:solidFill>
                            <a:srgbClr val="000000"/>
                          </a:solidFill>
                          <a:latin typeface="Verdana"/>
                          <a:ea typeface="Verdana"/>
                        </a:rPr>
                        <a:t>Program:</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t">
                      <a:noAutofit/>
                    </a:bodyPr>
                    <a:p>
                      <a:pPr>
                        <a:lnSpc>
                          <a:spcPct val="100000"/>
                        </a:lnSpc>
                      </a:pPr>
                      <a:r>
                        <a:rPr b="0" lang="en-US" sz="1600" spc="-1" strike="noStrike">
                          <a:solidFill>
                            <a:srgbClr val="000000"/>
                          </a:solidFill>
                          <a:latin typeface="Verdana"/>
                          <a:ea typeface="Verdana"/>
                        </a:rPr>
                        <a:t>Master of Mechanical Engineering</a:t>
                      </a:r>
                      <a:endParaRPr b="0" lang="en-GB" sz="1600" spc="-1" strike="noStrike">
                        <a:solidFill>
                          <a:srgbClr val="000000"/>
                        </a:solidFill>
                        <a:latin typeface="Arial"/>
                      </a:endParaRPr>
                    </a:p>
                  </a:txBody>
                  <a:tcPr anchor="t"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71160">
                <a:tc>
                  <a:txBody>
                    <a:bodyPr anchor="ctr">
                      <a:noAutofit/>
                    </a:bodyPr>
                    <a:p>
                      <a:pPr>
                        <a:lnSpc>
                          <a:spcPct val="100000"/>
                        </a:lnSpc>
                      </a:pPr>
                      <a:r>
                        <a:rPr b="1" lang="en-US" sz="1800" spc="-1" strike="noStrike">
                          <a:solidFill>
                            <a:srgbClr val="000000"/>
                          </a:solidFill>
                          <a:latin typeface="Verdana"/>
                          <a:ea typeface="Verdana"/>
                        </a:rPr>
                        <a:t>Duration:</a:t>
                      </a:r>
                      <a:endParaRPr b="0" lang="en-GB" sz="18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solidFill>
                      <a:srgbClr val="d9d9d9"/>
                    </a:solidFill>
                  </a:tcPr>
                </a:tc>
                <a:tc>
                  <a:txBody>
                    <a:bodyPr anchor="ctr">
                      <a:noAutofit/>
                    </a:bodyPr>
                    <a:p>
                      <a:pPr>
                        <a:lnSpc>
                          <a:spcPct val="100000"/>
                        </a:lnSpc>
                      </a:pPr>
                      <a:r>
                        <a:rPr b="0" lang="en-US" sz="1600" spc="-1" strike="noStrike">
                          <a:solidFill>
                            <a:srgbClr val="000000"/>
                          </a:solidFill>
                          <a:latin typeface="Verdana"/>
                          <a:ea typeface="Verdana"/>
                        </a:rPr>
                        <a:t>Maximum 2 consecutive semesters</a:t>
                      </a:r>
                      <a:endParaRPr b="0" lang="en-GB" sz="1600" spc="-1" strike="noStrike">
                        <a:solidFill>
                          <a:srgbClr val="000000"/>
                        </a:solidFill>
                        <a:latin typeface="Arial"/>
                      </a:endParaRPr>
                    </a:p>
                  </a:txBody>
                  <a:tcPr anchor="ct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65</TotalTime>
  <Application>LibreOffice/7.2.1.2$Linux_X86_64 LibreOffice_project/20$Build-2</Application>
  <AppVersion>15.0000</AppVersion>
  <Words>280</Words>
  <Paragraphs>32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2018-01-03T06:54:22Z</dcterms:created>
  <dc:creator>USER</dc:creator>
  <dc:description/>
  <dc:language>en-GB</dc:language>
  <cp:lastModifiedBy/>
  <dcterms:modified xsi:type="dcterms:W3CDTF">2021-09-29T20:00:23Z</dcterms:modified>
  <cp:revision>19</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Custom</vt:lpwstr>
  </property>
  <property fmtid="{D5CDD505-2E9C-101B-9397-08002B2CF9AE}" pid="3" name="Slides">
    <vt:i4>2</vt:i4>
  </property>
</Properties>
</file>