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1500555"/>
              </p:ext>
            </p:extLst>
          </p:nvPr>
        </p:nvGraphicFramePr>
        <p:xfrm>
          <a:off x="319312" y="111516"/>
          <a:ext cx="11538859" cy="626161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Reliability assessment of Cu </a:t>
                      </a:r>
                      <a:r>
                        <a:rPr lang="en-US" sz="1600" noProof="0" dirty="0" err="1">
                          <a:latin typeface="Verdana" panose="020B0604030504040204" pitchFamily="34" charset="0"/>
                          <a:ea typeface="Verdana" panose="020B0604030504040204" pitchFamily="34" charset="0"/>
                          <a:cs typeface="Verdana" panose="020B0604030504040204" pitchFamily="34" charset="0"/>
                        </a:rPr>
                        <a:t>fibre</a:t>
                      </a:r>
                      <a:r>
                        <a:rPr lang="en-US" sz="1600" noProof="0" dirty="0">
                          <a:latin typeface="Verdana" panose="020B0604030504040204" pitchFamily="34" charset="0"/>
                          <a:ea typeface="Verdana" panose="020B0604030504040204" pitchFamily="34" charset="0"/>
                          <a:cs typeface="Verdana" panose="020B0604030504040204" pitchFamily="34" charset="0"/>
                        </a:rPr>
                        <a:t> reinforced composite solder.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 Sn-based solder mixed with Cu </a:t>
                      </a:r>
                      <a:r>
                        <a:rPr lang="en-US" sz="1600" noProof="0" dirty="0" err="1">
                          <a:latin typeface="Verdana" panose="020B0604030504040204" pitchFamily="34" charset="0"/>
                          <a:ea typeface="Verdana" panose="020B0604030504040204" pitchFamily="34" charset="0"/>
                          <a:cs typeface="Verdana" panose="020B0604030504040204" pitchFamily="34" charset="0"/>
                        </a:rPr>
                        <a:t>fibre</a:t>
                      </a:r>
                      <a:r>
                        <a:rPr lang="en-US" sz="1600" noProof="0" dirty="0">
                          <a:latin typeface="Verdana" panose="020B0604030504040204" pitchFamily="34" charset="0"/>
                          <a:ea typeface="Verdana" panose="020B0604030504040204" pitchFamily="34" charset="0"/>
                          <a:cs typeface="Verdana" panose="020B0604030504040204" pitchFamily="34" charset="0"/>
                        </a:rPr>
                        <a:t> has been developed to increase the thermal conductivity of the conventional solder. However, its mechanical properties are unknown due to the complexity of the microstructure in composite state and limit its potential use. In order to assess the reliability of the newly developed joining technology, a finite element analysis based on the rule-of-mixture will be conducted and the reliability of the new joint under severe temperature cycle will be examined. An elastoplastic constitutive equation will be employed as the governing equation.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develop an elastoplastic constitutive equation with the consideration of rule-of-mixture for composite material.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conduct a heat stress FE analysis based on solder composite material.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identify the optimum volume fraction of Cu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fibre</a:t>
                      </a:r>
                      <a:r>
                        <a:rPr lang="en-US" sz="1600" baseline="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High-performance computer (preferably that has 8GB of RAM and above)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Excel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Muhammad </a:t>
                      </a:r>
                      <a:r>
                        <a:rPr lang="en-US" sz="1600" noProof="0" dirty="0" err="1">
                          <a:latin typeface="Verdana" panose="020B0604030504040204" pitchFamily="34" charset="0"/>
                          <a:ea typeface="Verdana" panose="020B0604030504040204" pitchFamily="34" charset="0"/>
                          <a:cs typeface="Verdana" panose="020B0604030504040204" pitchFamily="34" charset="0"/>
                        </a:rPr>
                        <a:t>Khairi</a:t>
                      </a:r>
                      <a:r>
                        <a:rPr lang="en-US" sz="160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err="1">
                          <a:latin typeface="Verdana" panose="020B0604030504040204" pitchFamily="34" charset="0"/>
                          <a:ea typeface="Verdana" panose="020B0604030504040204" pitchFamily="34" charset="0"/>
                          <a:cs typeface="Verdana" panose="020B0604030504040204" pitchFamily="34" charset="0"/>
                        </a:rPr>
                        <a:t>Faiz</a:t>
                      </a:r>
                      <a:r>
                        <a:rPr lang="en-US" sz="1600" noProof="0" dirty="0">
                          <a:latin typeface="Verdana" panose="020B0604030504040204" pitchFamily="34" charset="0"/>
                          <a:ea typeface="Verdana" panose="020B0604030504040204" pitchFamily="34" charset="0"/>
                          <a:cs typeface="Verdana" panose="020B0604030504040204" pitchFamily="34" charset="0"/>
                        </a:rPr>
                        <a:t> bin Ahmad </a:t>
                      </a:r>
                      <a:r>
                        <a:rPr lang="en-US" sz="1600" noProof="0" dirty="0" err="1">
                          <a:latin typeface="Verdana" panose="020B0604030504040204" pitchFamily="34" charset="0"/>
                          <a:ea typeface="Verdana" panose="020B0604030504040204" pitchFamily="34" charset="0"/>
                          <a:cs typeface="Verdana" panose="020B0604030504040204" pitchFamily="34" charset="0"/>
                        </a:rPr>
                        <a:t>Hairuddin</a:t>
                      </a:r>
                      <a:r>
                        <a:rPr lang="en-US" sz="1600" noProof="0" dirty="0">
                          <a:latin typeface="Verdana" panose="020B0604030504040204" pitchFamily="34" charset="0"/>
                          <a:ea typeface="Verdana" panose="020B0604030504040204" pitchFamily="34" charset="0"/>
                          <a:cs typeface="Verdana" panose="020B0604030504040204" pitchFamily="34" charset="0"/>
                        </a:rPr>
                        <a:t>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47522455"/>
              </p:ext>
            </p:extLst>
          </p:nvPr>
        </p:nvGraphicFramePr>
        <p:xfrm>
          <a:off x="319312" y="111516"/>
          <a:ext cx="11538859" cy="657739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Transient liquid phase bonding of Sn-In system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 transient liquid phase bonding (TLPB) of In-Sn systems is proposed to achieve a joint with high mechanical properties and high re-melting temperature as compared to its processing temperature for the application in future generation </a:t>
                      </a:r>
                      <a:r>
                        <a:rPr lang="en-US" sz="1600" kern="12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SiC</a:t>
                      </a:r>
                      <a:r>
                        <a:rPr lang="en-US" sz="16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t>
                      </a:r>
                      <a:r>
                        <a:rPr lang="en-US" sz="1600" kern="12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GaN</a:t>
                      </a:r>
                      <a:r>
                        <a:rPr lang="en-US" sz="16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-based power electronics module. Few thin In and Sn multilayers will be deposited on a Ni-plated Cu and Al substrates by means of physical vapor deposition method. The consumption of In liquid phase into Sn solid phase and the interdiffusion of these two elements is expected to lead to the formation of (Sn)In solid solution that will not only act as strengthening mechanism of the joint, but also allowing the increase of re-melting temperature. The findings of this proposed work will benefit the key players in automotive industry as the power module is a necessary component in the hybrid electric vehicles</a:t>
                      </a:r>
                      <a:r>
                        <a:rPr lang="en-JP" sz="16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fabricate Cu-Cu using TLPB process of Sn-In system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characterize the microstructure of the as-fabricated Cu-Cu joint</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investigate the re-melting temperature of the as-fabricated Cu-Cu joint</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Sputtering machine, reflow oven, grinding &amp; polishing machine, FESEM-EDX, DSC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Excel, Origin Pro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Muhammad </a:t>
                      </a:r>
                      <a:r>
                        <a:rPr lang="en-US" sz="1600" noProof="0" dirty="0" err="1">
                          <a:latin typeface="Verdana" panose="020B0604030504040204" pitchFamily="34" charset="0"/>
                          <a:ea typeface="Verdana" panose="020B0604030504040204" pitchFamily="34" charset="0"/>
                          <a:cs typeface="Verdana" panose="020B0604030504040204" pitchFamily="34" charset="0"/>
                        </a:rPr>
                        <a:t>Khairi</a:t>
                      </a:r>
                      <a:r>
                        <a:rPr lang="en-US" sz="160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err="1">
                          <a:latin typeface="Verdana" panose="020B0604030504040204" pitchFamily="34" charset="0"/>
                          <a:ea typeface="Verdana" panose="020B0604030504040204" pitchFamily="34" charset="0"/>
                          <a:cs typeface="Verdana" panose="020B0604030504040204" pitchFamily="34" charset="0"/>
                        </a:rPr>
                        <a:t>Faiz</a:t>
                      </a:r>
                      <a:r>
                        <a:rPr lang="en-US" sz="1600" noProof="0" dirty="0">
                          <a:latin typeface="Verdana" panose="020B0604030504040204" pitchFamily="34" charset="0"/>
                          <a:ea typeface="Verdana" panose="020B0604030504040204" pitchFamily="34" charset="0"/>
                          <a:cs typeface="Verdana" panose="020B0604030504040204" pitchFamily="34" charset="0"/>
                        </a:rPr>
                        <a:t> bin Ahmad </a:t>
                      </a:r>
                      <a:r>
                        <a:rPr lang="en-US" sz="1600" noProof="0" dirty="0" err="1">
                          <a:latin typeface="Verdana" panose="020B0604030504040204" pitchFamily="34" charset="0"/>
                          <a:ea typeface="Verdana" panose="020B0604030504040204" pitchFamily="34" charset="0"/>
                          <a:cs typeface="Verdana" panose="020B0604030504040204" pitchFamily="34" charset="0"/>
                        </a:rPr>
                        <a:t>Hairuddin</a:t>
                      </a:r>
                      <a:r>
                        <a:rPr lang="en-US" sz="1600" noProof="0" dirty="0">
                          <a:latin typeface="Verdana" panose="020B0604030504040204" pitchFamily="34" charset="0"/>
                          <a:ea typeface="Verdana" panose="020B0604030504040204" pitchFamily="34" charset="0"/>
                          <a:cs typeface="Verdana" panose="020B0604030504040204" pitchFamily="34" charset="0"/>
                        </a:rPr>
                        <a:t>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Mechanical/Material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18364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42921723"/>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Residual stress prediction of aluminum fabricated by wire-arc additive manufacturing with experimental validation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Wire-arc additive manufacturing (WAAM) is a type of 3D printing technology that enable rapid manufacturing owing to its fast deposition rate compared to another additive manufacturing method. However, as melting of material is involved during processing, residual stress associated with the thermal gradient inside the object is inevitable. Finite element analysis will be used to predict the residual stress inside an Al fabricated by the WAAM and the accuracy of the simulation will be verified experimentally.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conduct a thermal stress analysis on Al object fabricated by WAAM</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predict the residual stress that exist inside the Al sample after fabrication</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verify the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Wire EDM, high-performance computer, strain-gage, data logger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Excel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Muhammad </a:t>
                      </a:r>
                      <a:r>
                        <a:rPr lang="en-US" sz="1600" noProof="0" dirty="0" err="1">
                          <a:latin typeface="Verdana" panose="020B0604030504040204" pitchFamily="34" charset="0"/>
                          <a:ea typeface="Verdana" panose="020B0604030504040204" pitchFamily="34" charset="0"/>
                          <a:cs typeface="Verdana" panose="020B0604030504040204" pitchFamily="34" charset="0"/>
                        </a:rPr>
                        <a:t>Khairi</a:t>
                      </a:r>
                      <a:r>
                        <a:rPr lang="en-US" sz="160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err="1">
                          <a:latin typeface="Verdana" panose="020B0604030504040204" pitchFamily="34" charset="0"/>
                          <a:ea typeface="Verdana" panose="020B0604030504040204" pitchFamily="34" charset="0"/>
                          <a:cs typeface="Verdana" panose="020B0604030504040204" pitchFamily="34" charset="0"/>
                        </a:rPr>
                        <a:t>Faiz</a:t>
                      </a:r>
                      <a:r>
                        <a:rPr lang="en-US" sz="1600" noProof="0" dirty="0">
                          <a:latin typeface="Verdana" panose="020B0604030504040204" pitchFamily="34" charset="0"/>
                          <a:ea typeface="Verdana" panose="020B0604030504040204" pitchFamily="34" charset="0"/>
                          <a:cs typeface="Verdana" panose="020B0604030504040204" pitchFamily="34" charset="0"/>
                        </a:rPr>
                        <a:t> bin Ahmad </a:t>
                      </a:r>
                      <a:r>
                        <a:rPr lang="en-US" sz="1600" noProof="0" dirty="0" err="1">
                          <a:latin typeface="Verdana" panose="020B0604030504040204" pitchFamily="34" charset="0"/>
                          <a:ea typeface="Verdana" panose="020B0604030504040204" pitchFamily="34" charset="0"/>
                          <a:cs typeface="Verdana" panose="020B0604030504040204" pitchFamily="34" charset="0"/>
                        </a:rPr>
                        <a:t>Hairuddin</a:t>
                      </a:r>
                      <a:r>
                        <a:rPr lang="en-US" sz="1600" noProof="0" dirty="0">
                          <a:latin typeface="Verdana" panose="020B0604030504040204" pitchFamily="34" charset="0"/>
                          <a:ea typeface="Verdana" panose="020B0604030504040204" pitchFamily="34" charset="0"/>
                          <a:cs typeface="Verdana" panose="020B060403050404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309916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8979657">
            <a:off x="2769326" y="2422077"/>
            <a:ext cx="7184571" cy="1323439"/>
          </a:xfrm>
          <a:prstGeom prst="rect">
            <a:avLst/>
          </a:prstGeom>
          <a:noFill/>
        </p:spPr>
        <p:txBody>
          <a:bodyPr wrap="square" rtlCol="0">
            <a:spAutoFit/>
          </a:bodyPr>
          <a:lstStyle/>
          <a:p>
            <a:pPr algn="ctr"/>
            <a:r>
              <a:rPr lang="en-US" sz="8000" b="1" dirty="0">
                <a:solidFill>
                  <a:schemeClr val="bg1">
                    <a:lumMod val="75000"/>
                  </a:schemeClr>
                </a:solidFill>
              </a:rPr>
              <a:t>EXAMPLE</a:t>
            </a:r>
          </a:p>
        </p:txBody>
      </p:sp>
      <p:graphicFrame>
        <p:nvGraphicFramePr>
          <p:cNvPr id="4" name="Table 3"/>
          <p:cNvGraphicFramePr>
            <a:graphicFrameLocks noGrp="1"/>
          </p:cNvGraphicFramePr>
          <p:nvPr>
            <p:extLst>
              <p:ext uri="{D42A27DB-BD31-4B8C-83A1-F6EECF244321}">
                <p14:modId xmlns:p14="http://schemas.microsoft.com/office/powerpoint/2010/main" val="3716657337"/>
              </p:ext>
            </p:extLst>
          </p:nvPr>
        </p:nvGraphicFramePr>
        <p:xfrm>
          <a:off x="319311" y="124580"/>
          <a:ext cx="11538859" cy="634371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Classification of </a:t>
                      </a:r>
                      <a:r>
                        <a:rPr lang="en-US" sz="1600" dirty="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cable joint defects using 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a:latin typeface="Verdana" panose="020B0604030504040204" pitchFamily="34" charset="0"/>
                          <a:ea typeface="Verdana" panose="020B0604030504040204" pitchFamily="34" charset="0"/>
                          <a:cs typeface="Verdana" panose="020B0604030504040204" pitchFamily="34" charset="0"/>
                        </a:rPr>
                        <a:t>noise reduction on partial discharge</a:t>
                      </a:r>
                      <a:r>
                        <a:rPr lang="en-US" sz="1600" baseline="0" noProof="0" dirty="0">
                          <a:latin typeface="Verdana" panose="020B0604030504040204" pitchFamily="34" charset="0"/>
                          <a:ea typeface="Verdana" panose="020B0604030504040204" pitchFamily="34" charset="0"/>
                          <a:cs typeface="Verdana" panose="020B0604030504040204" pitchFamily="34" charset="0"/>
                        </a:rPr>
                        <a:t> signals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002971">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Verdana" panose="020B0604030504040204" pitchFamily="34" charset="0"/>
                          <a:ea typeface="Verdana" panose="020B0604030504040204" pitchFamily="34" charset="0"/>
                          <a:cs typeface="Verdana" panose="020B0604030504040204" pitchFamily="34" charset="0"/>
                        </a:rPr>
                        <a:t>In this work, classification of</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cable joint defect types using </a:t>
                      </a:r>
                      <a:r>
                        <a:rPr lang="en-US" sz="1600" noProof="0" dirty="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a:latin typeface="Verdana" panose="020B0604030504040204" pitchFamily="34" charset="0"/>
                          <a:ea typeface="Verdana" panose="020B0604030504040204" pitchFamily="34" charset="0"/>
                          <a:cs typeface="Verdana" panose="020B0604030504040204" pitchFamily="34" charset="0"/>
                        </a:rPr>
                        <a:t>noise reduction techniques on partial discharge</a:t>
                      </a:r>
                      <a:r>
                        <a:rPr lang="en-US" sz="1600" baseline="0" noProof="0" dirty="0">
                          <a:latin typeface="Verdana" panose="020B0604030504040204" pitchFamily="34" charset="0"/>
                          <a:ea typeface="Verdana" panose="020B0604030504040204" pitchFamily="34" charset="0"/>
                          <a:cs typeface="Verdana" panose="020B0604030504040204" pitchFamily="34" charset="0"/>
                        </a:rPr>
                        <a:t> signals </a:t>
                      </a:r>
                      <a:r>
                        <a:rPr lang="en-US" sz="1600" dirty="0">
                          <a:latin typeface="Verdana" panose="020B0604030504040204" pitchFamily="34" charset="0"/>
                          <a:ea typeface="Verdana" panose="020B0604030504040204" pitchFamily="34" charset="0"/>
                          <a:cs typeface="Verdana" panose="020B0604030504040204" pitchFamily="34" charset="0"/>
                        </a:rPr>
                        <a:t>will be performed. Four cross-linked polyethylene (XLPE) cable joints with artificially created defects will be prepared based on the defects commonly encountered on site. Different noise reduction techniques will</a:t>
                      </a:r>
                      <a:r>
                        <a:rPr lang="en-US" sz="1600" baseline="0" dirty="0">
                          <a:latin typeface="Verdana" panose="020B0604030504040204" pitchFamily="34" charset="0"/>
                          <a:ea typeface="Verdana" panose="020B0604030504040204" pitchFamily="34" charset="0"/>
                          <a:cs typeface="Verdana" panose="020B0604030504040204" pitchFamily="34" charset="0"/>
                        </a:rPr>
                        <a:t> be</a:t>
                      </a:r>
                      <a:r>
                        <a:rPr lang="en-US" sz="1600" dirty="0">
                          <a:latin typeface="Verdana" panose="020B0604030504040204" pitchFamily="34" charset="0"/>
                          <a:ea typeface="Verdana" panose="020B0604030504040204" pitchFamily="34" charset="0"/>
                          <a:cs typeface="Verdana" panose="020B0604030504040204" pitchFamily="34" charset="0"/>
                        </a:rPr>
                        <a:t> applied to </a:t>
                      </a:r>
                      <a:r>
                        <a:rPr lang="en-US" sz="1600" dirty="0" err="1">
                          <a:latin typeface="Verdana" panose="020B0604030504040204" pitchFamily="34" charset="0"/>
                          <a:ea typeface="Verdana" panose="020B0604030504040204" pitchFamily="34" charset="0"/>
                          <a:cs typeface="Verdana" panose="020B0604030504040204" pitchFamily="34" charset="0"/>
                        </a:rPr>
                        <a:t>denoise</a:t>
                      </a:r>
                      <a:r>
                        <a:rPr lang="en-US" sz="1600" dirty="0">
                          <a:latin typeface="Verdana" panose="020B0604030504040204" pitchFamily="34" charset="0"/>
                          <a:ea typeface="Verdana" panose="020B0604030504040204" pitchFamily="34" charset="0"/>
                          <a:cs typeface="Verdana" panose="020B0604030504040204" pitchFamily="34" charset="0"/>
                        </a:rPr>
                        <a:t> the PD signals. The </a:t>
                      </a:r>
                      <a:r>
                        <a:rPr lang="en-US" sz="1600" dirty="0" err="1">
                          <a:latin typeface="Verdana" panose="020B0604030504040204" pitchFamily="34" charset="0"/>
                          <a:ea typeface="Verdana" panose="020B0604030504040204" pitchFamily="34" charset="0"/>
                          <a:cs typeface="Verdana" panose="020B0604030504040204" pitchFamily="34" charset="0"/>
                        </a:rPr>
                        <a:t>denoised</a:t>
                      </a:r>
                      <a:r>
                        <a:rPr lang="en-US" sz="1600" dirty="0">
                          <a:latin typeface="Verdana" panose="020B0604030504040204" pitchFamily="34" charset="0"/>
                          <a:ea typeface="Verdana" panose="020B0604030504040204" pitchFamily="34" charset="0"/>
                          <a:cs typeface="Verdana" panose="020B0604030504040204" pitchFamily="34" charset="0"/>
                        </a:rPr>
                        <a:t> signals will</a:t>
                      </a:r>
                      <a:r>
                        <a:rPr lang="en-US" sz="1600" baseline="0" dirty="0">
                          <a:latin typeface="Verdana" panose="020B0604030504040204" pitchFamily="34" charset="0"/>
                          <a:ea typeface="Verdana" panose="020B0604030504040204" pitchFamily="34" charset="0"/>
                          <a:cs typeface="Verdana" panose="020B0604030504040204" pitchFamily="34" charset="0"/>
                        </a:rPr>
                        <a:t> be</a:t>
                      </a:r>
                      <a:r>
                        <a:rPr lang="en-US" sz="1600" dirty="0">
                          <a:latin typeface="Verdana" panose="020B0604030504040204" pitchFamily="34" charset="0"/>
                          <a:ea typeface="Verdana" panose="020B0604030504040204" pitchFamily="34" charset="0"/>
                          <a:cs typeface="Verdana" panose="020B0604030504040204" pitchFamily="34" charset="0"/>
                        </a:rPr>
                        <a:t> used as a feature for classification</a:t>
                      </a:r>
                      <a:r>
                        <a:rPr lang="en-US" sz="1600" baseline="0" dirty="0">
                          <a:latin typeface="Verdana" panose="020B0604030504040204" pitchFamily="34" charset="0"/>
                          <a:ea typeface="Verdana" panose="020B0604030504040204" pitchFamily="34" charset="0"/>
                          <a:cs typeface="Verdana" panose="020B0604030504040204" pitchFamily="34" charset="0"/>
                        </a:rPr>
                        <a:t> of </a:t>
                      </a:r>
                      <a:r>
                        <a:rPr lang="en-US" sz="1600" dirty="0">
                          <a:latin typeface="Verdana" panose="020B0604030504040204" pitchFamily="34" charset="0"/>
                          <a:ea typeface="Verdana" panose="020B0604030504040204" pitchFamily="34" charset="0"/>
                          <a:cs typeface="Verdana" panose="020B0604030504040204" pitchFamily="34" charset="0"/>
                        </a:rPr>
                        <a:t>defects</a:t>
                      </a:r>
                      <a:r>
                        <a:rPr lang="en-US" sz="1600" baseline="0" dirty="0">
                          <a:latin typeface="Verdana" panose="020B0604030504040204" pitchFamily="34" charset="0"/>
                          <a:ea typeface="Verdana" panose="020B0604030504040204" pitchFamily="34" charset="0"/>
                          <a:cs typeface="Verdana" panose="020B0604030504040204" pitchFamily="34" charset="0"/>
                        </a:rPr>
                        <a:t> in</a:t>
                      </a:r>
                      <a:r>
                        <a:rPr lang="en-US" sz="1600" dirty="0">
                          <a:latin typeface="Verdana" panose="020B0604030504040204" pitchFamily="34" charset="0"/>
                          <a:ea typeface="Verdana" panose="020B0604030504040204" pitchFamily="34" charset="0"/>
                          <a:cs typeface="Verdana" panose="020B0604030504040204" pitchFamily="34" charset="0"/>
                        </a:rPr>
                        <a:t> cable joints using support vector</a:t>
                      </a:r>
                      <a:r>
                        <a:rPr lang="en-US" sz="1600" baseline="0" dirty="0">
                          <a:latin typeface="Verdana" panose="020B0604030504040204" pitchFamily="34" charset="0"/>
                          <a:ea typeface="Verdana" panose="020B0604030504040204" pitchFamily="34" charset="0"/>
                          <a:cs typeface="Verdana" panose="020B0604030504040204" pitchFamily="34" charset="0"/>
                        </a:rPr>
                        <a:t> machine</a:t>
                      </a:r>
                      <a:r>
                        <a:rPr lang="en-US" sz="1600" dirty="0">
                          <a:latin typeface="Verdana" panose="020B0604030504040204" pitchFamily="34" charset="0"/>
                          <a:ea typeface="Verdana" panose="020B0604030504040204" pitchFamily="34" charset="0"/>
                          <a:cs typeface="Verdana" panose="020B0604030504040204" pitchFamily="34" charset="0"/>
                        </a:rPr>
                        <a:t>. The classification results</a:t>
                      </a:r>
                      <a:r>
                        <a:rPr lang="en-US" sz="1600" baseline="0" dirty="0">
                          <a:latin typeface="Verdana" panose="020B0604030504040204" pitchFamily="34" charset="0"/>
                          <a:ea typeface="Verdana" panose="020B0604030504040204" pitchFamily="34" charset="0"/>
                          <a:cs typeface="Verdana" panose="020B0604030504040204" pitchFamily="34" charset="0"/>
                        </a:rPr>
                        <a:t> will be compared </a:t>
                      </a:r>
                      <a:r>
                        <a:rPr lang="en-US" sz="1600" dirty="0">
                          <a:latin typeface="Verdana" panose="020B0604030504040204" pitchFamily="34" charset="0"/>
                          <a:ea typeface="Verdana" panose="020B0604030504040204" pitchFamily="34" charset="0"/>
                          <a:cs typeface="Verdana" panose="020B0604030504040204" pitchFamily="34" charset="0"/>
                        </a:rPr>
                        <a:t>between</a:t>
                      </a:r>
                      <a:r>
                        <a:rPr lang="en-US" sz="1600" baseline="0" dirty="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a:latin typeface="Verdana" panose="020B0604030504040204" pitchFamily="34" charset="0"/>
                          <a:ea typeface="Verdana" panose="020B0604030504040204" pitchFamily="34" charset="0"/>
                          <a:cs typeface="Verdana" panose="020B0604030504040204" pitchFamily="34" charset="0"/>
                        </a:rPr>
                        <a:t>the existing works to evaluate the performance of the applied techniques.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perform measurement of partial discharge (PD) on artificially-prepared cable joint defects</a:t>
                      </a:r>
                    </a:p>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apply</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baseline="0" dirty="0">
                          <a:latin typeface="Verdana" panose="020B0604030504040204" pitchFamily="34" charset="0"/>
                          <a:ea typeface="Verdana" panose="020B0604030504040204" pitchFamily="34" charset="0"/>
                          <a:cs typeface="Verdana" panose="020B0604030504040204" pitchFamily="34" charset="0"/>
                        </a:rPr>
                        <a:t>various</a:t>
                      </a:r>
                      <a:r>
                        <a:rPr lang="en-US" sz="1600" dirty="0">
                          <a:latin typeface="Verdana" panose="020B0604030504040204" pitchFamily="34" charset="0"/>
                          <a:ea typeface="Verdana" panose="020B0604030504040204" pitchFamily="34" charset="0"/>
                          <a:cs typeface="Verdana" panose="020B0604030504040204" pitchFamily="34" charset="0"/>
                        </a:rPr>
                        <a:t> noise reduction methods on PD</a:t>
                      </a:r>
                      <a:r>
                        <a:rPr lang="en-US" sz="1600" baseline="0" dirty="0">
                          <a:latin typeface="Verdana" panose="020B0604030504040204" pitchFamily="34" charset="0"/>
                          <a:ea typeface="Verdana" panose="020B0604030504040204" pitchFamily="34" charset="0"/>
                          <a:cs typeface="Verdana" panose="020B0604030504040204" pitchFamily="34" charset="0"/>
                        </a:rPr>
                        <a:t> signals for </a:t>
                      </a:r>
                      <a:r>
                        <a:rPr lang="en-US" sz="1600" dirty="0">
                          <a:latin typeface="Verdana" panose="020B0604030504040204" pitchFamily="34" charset="0"/>
                          <a:ea typeface="Verdana" panose="020B0604030504040204" pitchFamily="34" charset="0"/>
                          <a:cs typeface="Verdana" panose="020B0604030504040204" pitchFamily="34" charset="0"/>
                        </a:rPr>
                        <a:t>classification of XLPE cable joint defects</a:t>
                      </a:r>
                    </a:p>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compare the classification results between</a:t>
                      </a:r>
                      <a:r>
                        <a:rPr lang="en-US" sz="1600" baseline="0" dirty="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a:latin typeface="Verdana" panose="020B0604030504040204" pitchFamily="34" charset="0"/>
                          <a:ea typeface="Verdana" panose="020B0604030504040204" pitchFamily="34" charset="0"/>
                          <a:cs typeface="Verdana" panose="020B0604030504040204" pitchFamily="34" charset="0"/>
                        </a:rPr>
                        <a:t>the existing works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0">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dirty="0">
                          <a:latin typeface="Verdana" panose="020B0604030504040204" pitchFamily="34" charset="0"/>
                          <a:ea typeface="Verdana" panose="020B0604030504040204" pitchFamily="34" charset="0"/>
                          <a:cs typeface="Verdana" panose="020B0604030504040204" pitchFamily="34" charset="0"/>
                        </a:rPr>
                        <a:t> required:</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Partial discharge measurement setup, high voltage generation kit, cable joint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MATLAB,</a:t>
                      </a:r>
                      <a:r>
                        <a:rPr lang="en-US" sz="1600" baseline="0" dirty="0">
                          <a:latin typeface="Verdana" panose="020B0604030504040204" pitchFamily="34" charset="0"/>
                          <a:ea typeface="Verdana" panose="020B0604030504040204" pitchFamily="34" charset="0"/>
                          <a:cs typeface="Verdana" panose="020B0604030504040204" pitchFamily="34" charset="0"/>
                        </a:rPr>
                        <a:t> partial discharge analysis software</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Assoc. Prof.</a:t>
                      </a:r>
                      <a:r>
                        <a:rPr lang="en-US" sz="1600" baseline="0" dirty="0">
                          <a:latin typeface="Verdana" panose="020B0604030504040204" pitchFamily="34" charset="0"/>
                          <a:ea typeface="Verdana" panose="020B0604030504040204" pitchFamily="34" charset="0"/>
                          <a:cs typeface="Verdana" panose="020B0604030504040204" pitchFamily="34" charset="0"/>
                        </a:rPr>
                        <a:t> Ir. Dr. </a:t>
                      </a:r>
                      <a:r>
                        <a:rPr lang="en-US" sz="1600" baseline="0" dirty="0" err="1">
                          <a:latin typeface="Verdana" panose="020B0604030504040204" pitchFamily="34" charset="0"/>
                          <a:ea typeface="Verdana" panose="020B0604030504040204" pitchFamily="34" charset="0"/>
                          <a:cs typeface="Verdana" panose="020B0604030504040204" pitchFamily="34" charset="0"/>
                        </a:rPr>
                        <a:t>Hazlee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baseline="0" dirty="0" err="1">
                          <a:latin typeface="Verdana" panose="020B0604030504040204" pitchFamily="34" charset="0"/>
                          <a:ea typeface="Verdana" panose="020B0604030504040204" pitchFamily="34" charset="0"/>
                          <a:cs typeface="Verdana" panose="020B0604030504040204" pitchFamily="34" charset="0"/>
                        </a:rPr>
                        <a:t>Azil</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baseline="0" dirty="0" err="1">
                          <a:latin typeface="Verdana" panose="020B0604030504040204" pitchFamily="34" charset="0"/>
                          <a:ea typeface="Verdana" panose="020B0604030504040204" pitchFamily="34" charset="0"/>
                          <a:cs typeface="Verdana" panose="020B0604030504040204" pitchFamily="34" charset="0"/>
                        </a:rPr>
                        <a:t>Illias</a:t>
                      </a:r>
                      <a:r>
                        <a:rPr lang="en-US" sz="1600" baseline="0" dirty="0">
                          <a:latin typeface="Verdana" panose="020B0604030504040204" pitchFamily="34" charset="0"/>
                          <a:ea typeface="Verdana" panose="020B0604030504040204" pitchFamily="34" charset="0"/>
                          <a:cs typeface="Verdana" panose="020B0604030504040204" pitchFamily="34" charset="0"/>
                        </a:rPr>
                        <a:t> (Electrical)</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Master of Power System Engineering / Master o</a:t>
                      </a:r>
                      <a:r>
                        <a:rPr lang="en-US" sz="1600" baseline="0" dirty="0">
                          <a:latin typeface="Verdana" panose="020B0604030504040204" pitchFamily="34" charset="0"/>
                          <a:ea typeface="Verdana" panose="020B0604030504040204" pitchFamily="34" charset="0"/>
                          <a:cs typeface="Verdana" panose="020B0604030504040204" pitchFamily="34" charset="0"/>
                        </a:rPr>
                        <a:t>f </a:t>
                      </a:r>
                      <a:r>
                        <a:rPr lang="en-US" sz="1600" dirty="0">
                          <a:latin typeface="Verdana" panose="020B0604030504040204" pitchFamily="34" charset="0"/>
                          <a:ea typeface="Verdana" panose="020B0604030504040204" pitchFamily="34" charset="0"/>
                          <a:cs typeface="Verdana" panose="020B0604030504040204" pitchFamily="34" charset="0"/>
                        </a:rPr>
                        <a:t>Engineering (Power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Maximum</a:t>
                      </a:r>
                      <a:r>
                        <a:rPr lang="en-US" sz="1600" baseline="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44991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852</Words>
  <Application>Microsoft Macintosh PowerPoint</Application>
  <PresentationFormat>Widescreen</PresentationFormat>
  <Paragraphs>73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MUHAMMAD KHAIRI FAIZ</cp:lastModifiedBy>
  <cp:revision>21</cp:revision>
  <dcterms:created xsi:type="dcterms:W3CDTF">2018-01-03T06:54:22Z</dcterms:created>
  <dcterms:modified xsi:type="dcterms:W3CDTF">2021-09-30T09:11:14Z</dcterms:modified>
</cp:coreProperties>
</file>