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59" r:id="rId4"/>
    <p:sldId id="262" r:id="rId5"/>
    <p:sldId id="263"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3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43417669"/>
              </p:ext>
            </p:extLst>
          </p:nvPr>
        </p:nvGraphicFramePr>
        <p:xfrm>
          <a:off x="319312" y="15266"/>
          <a:ext cx="11538859" cy="674929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Development of sensor-based machinery vibration assessment system for effective faults diagnostic in Condition Based Maintenance using Machine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study focuses on the development of advanced machinery vibration assessment application </a:t>
                      </a:r>
                      <a:r>
                        <a:rPr lang="en-US" sz="1600" noProof="0" dirty="0" err="1">
                          <a:latin typeface="Verdana" panose="020B0604030504040204" pitchFamily="34" charset="0"/>
                          <a:ea typeface="Verdana" panose="020B0604030504040204" pitchFamily="34" charset="0"/>
                          <a:cs typeface="Verdana" panose="020B0604030504040204" pitchFamily="34" charset="0"/>
                        </a:rPr>
                        <a:t>programme</a:t>
                      </a:r>
                      <a:r>
                        <a:rPr lang="en-US" sz="1600" noProof="0" dirty="0">
                          <a:latin typeface="Verdana" panose="020B0604030504040204" pitchFamily="34" charset="0"/>
                          <a:ea typeface="Verdana" panose="020B0604030504040204" pitchFamily="34" charset="0"/>
                          <a:cs typeface="Verdana" panose="020B0604030504040204" pitchFamily="34" charset="0"/>
                        </a:rPr>
                        <a:t> through low-cost MEMS sensors, machinery motion visualization, image processing, and artificial intelligence to effectively visualize, diagnose and classify common machinery faults. This is very useful in the implementation in the current condition-based maintenance </a:t>
                      </a:r>
                      <a:r>
                        <a:rPr lang="en-US" sz="1600" noProof="0" dirty="0" err="1">
                          <a:latin typeface="Verdana" panose="020B0604030504040204" pitchFamily="34" charset="0"/>
                          <a:ea typeface="Verdana" panose="020B0604030504040204" pitchFamily="34" charset="0"/>
                          <a:cs typeface="Verdana" panose="020B0604030504040204" pitchFamily="34" charset="0"/>
                        </a:rPr>
                        <a:t>programme</a:t>
                      </a:r>
                      <a:r>
                        <a:rPr lang="en-US" sz="1600" noProof="0" dirty="0">
                          <a:latin typeface="Verdana" panose="020B0604030504040204" pitchFamily="34" charset="0"/>
                          <a:ea typeface="Verdana" panose="020B0604030504040204" pitchFamily="34" charset="0"/>
                          <a:cs typeface="Verdana" panose="020B0604030504040204" pitchFamily="34" charset="0"/>
                        </a:rPr>
                        <a:t>.</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perform vibration acquisition of machinery vibration during in-service condition using low-cost MEMS sensors</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perform image processing and computer vision technique to amplify the vibration motion of the acquired video</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identify the machinery faults through visualization of machinery motion with AI technique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Impact Hammer, Accelerometer, DAQ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Labview</a:t>
                      </a:r>
                      <a:r>
                        <a:rPr lang="en-US" sz="1600" noProof="0" dirty="0">
                          <a:latin typeface="Verdana" panose="020B0604030504040204" pitchFamily="34" charset="0"/>
                          <a:ea typeface="Verdana" panose="020B0604030504040204" pitchFamily="34" charset="0"/>
                          <a:cs typeface="Verdana" panose="020B0604030504040204" pitchFamily="34" charset="0"/>
                        </a:rPr>
                        <a:t> with Vision Development and Machine Learning Modules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92250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19312" y="15264"/>
          <a:ext cx="11538859" cy="674929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and development of Piezoelectric Vibration Energy Harvester system with optimized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study focuses on the design, analysis, fabrication and testing of piezoelectric vibration energy harvester system which considers the vibration aspect to harvest optimal energy from low and wide frequency range of vibrating system. This study also deals with proposing a new optimum design configuration of vibration energy harvester via computational assessments and experimental validation.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design a piezoelectric vibration energy harvester system based on vibration aspect</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improve the performance of piezoelectric energy harvesting bimorph plate via design modification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validate experimentally the proposed design on the performance enhancement of piezoelectric energy harvesting bimorph plate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Electromagnetic Shaker System with Power Amplifier, DAQ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Solidworks</a:t>
                      </a:r>
                      <a:r>
                        <a:rPr lang="en-US" sz="1600" noProof="0" dirty="0">
                          <a:latin typeface="Verdana" panose="020B0604030504040204" pitchFamily="34" charset="0"/>
                          <a:ea typeface="Verdana" panose="020B0604030504040204" pitchFamily="34" charset="0"/>
                          <a:cs typeface="Verdana" panose="020B0604030504040204" pitchFamily="34" charset="0"/>
                        </a:rPr>
                        <a:t>, ANSYS, Data acquisition 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45180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085147"/>
              </p:ext>
            </p:extLst>
          </p:nvPr>
        </p:nvGraphicFramePr>
        <p:xfrm>
          <a:off x="319312" y="91196"/>
          <a:ext cx="11538859" cy="650545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Enhancement of energy harvesting performance by omni-directional wind funnel coupled with optimal bluff splitter body design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study focuses on the design and development of an omni-directional wind funnel which will be installed in front of the coupled bluff splitter body and PVEH plate to fulfil the task of energy harvesting. The omni-directional wind funnel is able direct winds from multiple directions to an optimum wind speed range before </a:t>
                      </a:r>
                      <a:r>
                        <a:rPr lang="en-US" sz="1600" noProof="0" dirty="0" err="1">
                          <a:latin typeface="Verdana" panose="020B0604030504040204" pitchFamily="34" charset="0"/>
                          <a:ea typeface="Verdana" panose="020B0604030504040204" pitchFamily="34" charset="0"/>
                          <a:cs typeface="Verdana" panose="020B0604030504040204" pitchFamily="34" charset="0"/>
                        </a:rPr>
                        <a:t>channelling</a:t>
                      </a:r>
                      <a:r>
                        <a:rPr lang="en-US" sz="1600" noProof="0" dirty="0">
                          <a:latin typeface="Verdana" panose="020B0604030504040204" pitchFamily="34" charset="0"/>
                          <a:ea typeface="Verdana" panose="020B0604030504040204" pitchFamily="34" charset="0"/>
                          <a:cs typeface="Verdana" panose="020B0604030504040204" pitchFamily="34" charset="0"/>
                        </a:rPr>
                        <a:t> it to the adopted optimum aspect ratio, shape and angle design of coupled bluff splitter body and PVEH plate. By generating optimum vortex frequency according to the characteristics of the PVEH plate, maximum energy output is expected.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design omni-directional wind funnel for the optimized design of coupled bluff splitter body and PVEH plate</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vortex induced vibration performance enhancement using the omni-directional wind funnel coupled with optimal bluff splitter body</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perform design optimization on the mini-direction wind funnel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Solidworks</a:t>
                      </a:r>
                      <a:r>
                        <a:rPr lang="en-US" sz="1600" noProof="0" dirty="0">
                          <a:latin typeface="Verdana" panose="020B0604030504040204" pitchFamily="34" charset="0"/>
                          <a:ea typeface="Verdana" panose="020B0604030504040204" pitchFamily="34" charset="0"/>
                          <a:cs typeface="Verdana" panose="020B0604030504040204" pitchFamily="34" charset="0"/>
                        </a:rPr>
                        <a:t>, 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92028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4723945"/>
              </p:ext>
            </p:extLst>
          </p:nvPr>
        </p:nvGraphicFramePr>
        <p:xfrm>
          <a:off x="319312" y="50556"/>
          <a:ext cx="11538859" cy="6749294"/>
        </p:xfrm>
        <a:graphic>
          <a:graphicData uri="http://schemas.openxmlformats.org/drawingml/2006/table">
            <a:tbl>
              <a:tblPr firstRow="1" bandRow="1">
                <a:tableStyleId>{2D5ABB26-0587-4C30-8999-92F81FD0307C}</a:tableStyleId>
              </a:tblPr>
              <a:tblGrid>
                <a:gridCol w="2992848">
                  <a:extLst>
                    <a:ext uri="{9D8B030D-6E8A-4147-A177-3AD203B41FA5}">
                      <a16:colId xmlns:a16="http://schemas.microsoft.com/office/drawing/2014/main" val="1242669362"/>
                    </a:ext>
                  </a:extLst>
                </a:gridCol>
                <a:gridCol w="8546011">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Development of a sensor-based monitoring system for post-COVID recovery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The proposed system would employ an Internet of Things (IoTs) framework to collect real-time long covid symptom data from users to monitor the treatment response of those who have already recovered from the virus, and to understand the nature of each individual recovery process by collecting and </a:t>
                      </a:r>
                      <a:r>
                        <a:rPr lang="en-US" sz="1600" noProof="0" dirty="0" err="1">
                          <a:latin typeface="Verdana" panose="020B0604030504040204" pitchFamily="34" charset="0"/>
                          <a:ea typeface="Verdana" panose="020B0604030504040204" pitchFamily="34" charset="0"/>
                          <a:cs typeface="Verdana" panose="020B0604030504040204" pitchFamily="34" charset="0"/>
                        </a:rPr>
                        <a:t>analysing</a:t>
                      </a:r>
                      <a:r>
                        <a:rPr lang="en-US" sz="1600" noProof="0" dirty="0">
                          <a:latin typeface="Verdana" panose="020B0604030504040204" pitchFamily="34" charset="0"/>
                          <a:ea typeface="Verdana" panose="020B0604030504040204" pitchFamily="34" charset="0"/>
                          <a:cs typeface="Verdana" panose="020B0604030504040204" pitchFamily="34" charset="0"/>
                        </a:rPr>
                        <a:t> relevant data. The proposed platform allows remote monitoring of any long covid symptoms and virtual assessments which can drastically reduce the congestion in various healthcare units. This can be useful for recovered patients, health institutes and researchers.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an IoT based wearable sensors infrastructure for long covid patients remote monitoring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cloud-based framework integrating communication between IoT sensors infrastructure and web frontend layer</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assess the sensors data for long covid symptoms  through virtual assessments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Biosensors, Microprocessors with wireless module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Arduino, MATLAB, IoT based visualization and analytics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24648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21968379"/>
              </p:ext>
            </p:extLst>
          </p:nvPr>
        </p:nvGraphicFramePr>
        <p:xfrm>
          <a:off x="319312" y="111516"/>
          <a:ext cx="11538859" cy="6505454"/>
        </p:xfrm>
        <a:graphic>
          <a:graphicData uri="http://schemas.openxmlformats.org/drawingml/2006/table">
            <a:tbl>
              <a:tblPr firstRow="1" bandRow="1">
                <a:tableStyleId>{2D5ABB26-0587-4C30-8999-92F81FD0307C}</a:tableStyleId>
              </a:tblPr>
              <a:tblGrid>
                <a:gridCol w="2992848">
                  <a:extLst>
                    <a:ext uri="{9D8B030D-6E8A-4147-A177-3AD203B41FA5}">
                      <a16:colId xmlns:a16="http://schemas.microsoft.com/office/drawing/2014/main" val="1242669362"/>
                    </a:ext>
                  </a:extLst>
                </a:gridCol>
                <a:gridCol w="8546011">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Development of acoustic measurement and analysis application program for noise risk assessments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study focuses on the development of advanced acoustic measurement and analysis application </a:t>
                      </a:r>
                      <a:r>
                        <a:rPr lang="en-US" sz="1600" noProof="0" dirty="0" err="1">
                          <a:latin typeface="Verdana" panose="020B0604030504040204" pitchFamily="34" charset="0"/>
                          <a:ea typeface="Verdana" panose="020B0604030504040204" pitchFamily="34" charset="0"/>
                          <a:cs typeface="Verdana" panose="020B0604030504040204" pitchFamily="34" charset="0"/>
                        </a:rPr>
                        <a:t>programme</a:t>
                      </a:r>
                      <a:r>
                        <a:rPr lang="en-US" sz="1600" noProof="0" dirty="0">
                          <a:latin typeface="Verdana" panose="020B0604030504040204" pitchFamily="34" charset="0"/>
                          <a:ea typeface="Verdana" panose="020B0604030504040204" pitchFamily="34" charset="0"/>
                          <a:cs typeface="Verdana" panose="020B0604030504040204" pitchFamily="34" charset="0"/>
                        </a:rPr>
                        <a:t> which has the functions of acquire, monitor, </a:t>
                      </a:r>
                      <a:r>
                        <a:rPr lang="en-US" sz="1600" noProof="0" dirty="0" err="1">
                          <a:latin typeface="Verdana" panose="020B0604030504040204" pitchFamily="34" charset="0"/>
                          <a:ea typeface="Verdana" panose="020B0604030504040204" pitchFamily="34" charset="0"/>
                          <a:cs typeface="Verdana" panose="020B0604030504040204" pitchFamily="34" charset="0"/>
                        </a:rPr>
                        <a:t>analyse</a:t>
                      </a:r>
                      <a:r>
                        <a:rPr lang="en-US" sz="1600" noProof="0" dirty="0">
                          <a:latin typeface="Verdana" panose="020B0604030504040204" pitchFamily="34" charset="0"/>
                          <a:ea typeface="Verdana" panose="020B0604030504040204" pitchFamily="34" charset="0"/>
                          <a:cs typeface="Verdana" panose="020B0604030504040204" pitchFamily="34" charset="0"/>
                        </a:rPr>
                        <a:t> noise data using virtual instrument for noise risk assessments. The assessments include the noise contour mapping, noise source localization and sound power determination. This will be noise control and insulation measures for facilities, equipment, working areas at workplace.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a sound measurement system for real time sound pressure and intensity acquisition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a monitoring and analysis tool for noise mapping, noise source localization and sound power determination.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compare with commercial measurement system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Sound Level Meter, Sound Intensity Probe Kit, DAQ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Labview</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37247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45893562"/>
              </p:ext>
            </p:extLst>
          </p:nvPr>
        </p:nvGraphicFramePr>
        <p:xfrm>
          <a:off x="319312" y="60716"/>
          <a:ext cx="11538859" cy="6749294"/>
        </p:xfrm>
        <a:graphic>
          <a:graphicData uri="http://schemas.openxmlformats.org/drawingml/2006/table">
            <a:tbl>
              <a:tblPr firstRow="1" bandRow="1">
                <a:tableStyleId>{2D5ABB26-0587-4C30-8999-92F81FD0307C}</a:tableStyleId>
              </a:tblPr>
              <a:tblGrid>
                <a:gridCol w="2992848">
                  <a:extLst>
                    <a:ext uri="{9D8B030D-6E8A-4147-A177-3AD203B41FA5}">
                      <a16:colId xmlns:a16="http://schemas.microsoft.com/office/drawing/2014/main" val="1242669362"/>
                    </a:ext>
                  </a:extLst>
                </a:gridCol>
                <a:gridCol w="8546011">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Development of the digital twin model of robotic arms for virtual control and monitoring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study focuses on the development of two-way connectivity digital twin model of a robotic arms which build a complete virtual prototype to accurately reflect the physical robotic arms. The embedded physical sensors at robotic arms can be used for real time monitoring in digital twin model. More virtual sensors nodes can also be created for full performance analysis of the robotic arms in which the outcomes of the analysis results can be used to control the robotic arms physically.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real to virtual digital twin model for real time monitoring of robotic arms parameters from embedded sensors.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perform full performance analysis of the robotic arms using the extended inexpensive virtual sensor nodes from the digital twin model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To develop virtual to real digital twin model to control the physical robotic arms virtually based on the virtual monitoring and analysis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Low-cost miniature robotic arms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3DEXPERIENCE, ANSYS Twin Builder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Ir. Dr. Ong </a:t>
                      </a:r>
                      <a:r>
                        <a:rPr lang="en-US" sz="1600" noProof="0" dirty="0" err="1">
                          <a:latin typeface="Verdana" panose="020B0604030504040204" pitchFamily="34" charset="0"/>
                          <a:ea typeface="Verdana" panose="020B0604030504040204" pitchFamily="34" charset="0"/>
                          <a:cs typeface="Verdana" panose="020B0604030504040204" pitchFamily="34" charset="0"/>
                        </a:rPr>
                        <a:t>Zhi</a:t>
                      </a:r>
                      <a:r>
                        <a:rPr lang="en-US" sz="1600" noProof="0" dirty="0">
                          <a:latin typeface="Verdana" panose="020B0604030504040204" pitchFamily="34" charset="0"/>
                          <a:ea typeface="Verdana" panose="020B0604030504040204" pitchFamily="34" charset="0"/>
                          <a:cs typeface="Verdana" panose="020B0604030504040204" pitchFamily="34" charset="0"/>
                        </a:rPr>
                        <a:t> Chao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493012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1939</TotalTime>
  <Words>1110</Words>
  <Application>Microsoft Office PowerPoint</Application>
  <PresentationFormat>Widescreen</PresentationFormat>
  <Paragraphs>108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ONG ZHI CHAO</cp:lastModifiedBy>
  <cp:revision>28</cp:revision>
  <dcterms:created xsi:type="dcterms:W3CDTF">2018-01-03T06:54:22Z</dcterms:created>
  <dcterms:modified xsi:type="dcterms:W3CDTF">2021-09-17T13:42:43Z</dcterms:modified>
</cp:coreProperties>
</file>