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782"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9/30/2021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06104311"/>
              </p:ext>
            </p:extLst>
          </p:nvPr>
        </p:nvGraphicFramePr>
        <p:xfrm>
          <a:off x="319312" y="111516"/>
          <a:ext cx="11538859" cy="6566414"/>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Simulation of Brazing Sapphire to Stainless Steel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Sapphire, a single crystal form of pure alumina (α-Al2O3), is widely used in (</a:t>
                      </a:r>
                      <a:r>
                        <a:rPr lang="en-US" sz="1600" noProof="0" dirty="0" err="1">
                          <a:latin typeface="Verdana" panose="020B0604030504040204" pitchFamily="34" charset="0"/>
                          <a:ea typeface="Verdana" panose="020B0604030504040204" pitchFamily="34" charset="0"/>
                          <a:cs typeface="Verdana" panose="020B0604030504040204" pitchFamily="34" charset="0"/>
                        </a:rPr>
                        <a:t>i</a:t>
                      </a:r>
                      <a:r>
                        <a:rPr lang="en-US" sz="1600" noProof="0" dirty="0">
                          <a:latin typeface="Verdana" panose="020B0604030504040204" pitchFamily="34" charset="0"/>
                          <a:ea typeface="Verdana" panose="020B0604030504040204" pitchFamily="34" charset="0"/>
                          <a:cs typeface="Verdana" panose="020B0604030504040204" pitchFamily="34" charset="0"/>
                        </a:rPr>
                        <a:t>) air vehicle windows, for (ii) engineered components requiring scratch-resistance and for (iii) micro-mechanical devices. A broad use of the sapphire is due to its excellent optical properties, superior physical, thermodynamic stability and mechanical properties. In this project, students are expected to simulate the brazing of sapphire to SUS316L stainless steel directly using Titanium-based</a:t>
                      </a:r>
                      <a:r>
                        <a:rPr lang="en-US" sz="1600" baseline="0" noProof="0" dirty="0">
                          <a:latin typeface="Verdana" panose="020B0604030504040204" pitchFamily="34" charset="0"/>
                          <a:ea typeface="Verdana" panose="020B0604030504040204" pitchFamily="34" charset="0"/>
                          <a:cs typeface="Verdana" panose="020B0604030504040204" pitchFamily="34" charset="0"/>
                        </a:rPr>
                        <a:t> filler metal</a:t>
                      </a:r>
                      <a:r>
                        <a:rPr lang="en-US" sz="1600" noProof="0" dirty="0">
                          <a:latin typeface="Verdana" panose="020B0604030504040204" pitchFamily="34" charset="0"/>
                          <a:ea typeface="Verdana" panose="020B0604030504040204" pitchFamily="34" charset="0"/>
                          <a:cs typeface="Verdana" panose="020B0604030504040204" pitchFamily="34" charset="0"/>
                        </a:rPr>
                        <a:t>. Simulation also will be carried out by adding porous metal interlayer for joining these materials. If possible, several samples will be prepared for verification of brazing capability.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400" noProof="0" dirty="0">
                          <a:latin typeface="Verdana" panose="020B0604030504040204" pitchFamily="34" charset="0"/>
                          <a:ea typeface="Verdana" panose="020B0604030504040204" pitchFamily="34" charset="0"/>
                          <a:cs typeface="Verdana" panose="020B0604030504040204" pitchFamily="34" charset="0"/>
                        </a:rPr>
                        <a:t>To</a:t>
                      </a:r>
                      <a:r>
                        <a:rPr lang="en-US" sz="1400" baseline="0" noProof="0" dirty="0">
                          <a:latin typeface="Verdana" panose="020B0604030504040204" pitchFamily="34" charset="0"/>
                          <a:ea typeface="Verdana" panose="020B0604030504040204" pitchFamily="34" charset="0"/>
                          <a:cs typeface="Verdana" panose="020B0604030504040204" pitchFamily="34" charset="0"/>
                        </a:rPr>
                        <a:t> </a:t>
                      </a:r>
                      <a:r>
                        <a:rPr lang="en-US" sz="1400" noProof="0" dirty="0">
                          <a:latin typeface="Verdana" panose="020B0604030504040204" pitchFamily="34" charset="0"/>
                          <a:ea typeface="Verdana" panose="020B0604030504040204" pitchFamily="34" charset="0"/>
                          <a:cs typeface="Verdana" panose="020B0604030504040204" pitchFamily="34" charset="0"/>
                        </a:rPr>
                        <a:t>simulate the brazing</a:t>
                      </a:r>
                      <a:r>
                        <a:rPr lang="en-US" sz="1400" baseline="0" noProof="0" dirty="0">
                          <a:latin typeface="Verdana" panose="020B0604030504040204" pitchFamily="34" charset="0"/>
                          <a:ea typeface="Verdana" panose="020B0604030504040204" pitchFamily="34" charset="0"/>
                          <a:cs typeface="Verdana" panose="020B0604030504040204" pitchFamily="34" charset="0"/>
                        </a:rPr>
                        <a:t> process </a:t>
                      </a:r>
                      <a:r>
                        <a:rPr lang="en-US" sz="1400" noProof="0" dirty="0">
                          <a:latin typeface="Verdana" panose="020B0604030504040204" pitchFamily="34" charset="0"/>
                          <a:ea typeface="Verdana" panose="020B0604030504040204" pitchFamily="34" charset="0"/>
                          <a:cs typeface="Verdana" panose="020B0604030504040204" pitchFamily="34" charset="0"/>
                        </a:rPr>
                        <a:t>of sapphire to stainless</a:t>
                      </a:r>
                      <a:r>
                        <a:rPr lang="en-US" sz="1400" baseline="0" noProof="0" dirty="0">
                          <a:latin typeface="Verdana" panose="020B0604030504040204" pitchFamily="34" charset="0"/>
                          <a:ea typeface="Verdana" panose="020B0604030504040204" pitchFamily="34" charset="0"/>
                          <a:cs typeface="Verdana" panose="020B0604030504040204" pitchFamily="34" charset="0"/>
                        </a:rPr>
                        <a:t> </a:t>
                      </a:r>
                      <a:r>
                        <a:rPr lang="en-US" sz="1400" noProof="0" dirty="0">
                          <a:latin typeface="Verdana" panose="020B0604030504040204" pitchFamily="34" charset="0"/>
                          <a:ea typeface="Verdana" panose="020B0604030504040204" pitchFamily="34" charset="0"/>
                          <a:cs typeface="Verdana" panose="020B0604030504040204" pitchFamily="34" charset="0"/>
                        </a:rPr>
                        <a:t>steel using simulation software. </a:t>
                      </a:r>
                    </a:p>
                    <a:p>
                      <a:pPr marL="342900" indent="-342900">
                        <a:buFont typeface="+mj-lt"/>
                        <a:buAutoNum type="arabicPeriod"/>
                      </a:pPr>
                      <a:r>
                        <a:rPr lang="en-US" sz="1400" noProof="0" dirty="0">
                          <a:latin typeface="Verdana" panose="020B0604030504040204" pitchFamily="34" charset="0"/>
                          <a:ea typeface="Verdana" panose="020B0604030504040204" pitchFamily="34" charset="0"/>
                          <a:cs typeface="Verdana" panose="020B0604030504040204" pitchFamily="34" charset="0"/>
                        </a:rPr>
                        <a:t>To</a:t>
                      </a:r>
                      <a:r>
                        <a:rPr lang="en-US" sz="1400" baseline="0" noProof="0" dirty="0">
                          <a:latin typeface="Verdana" panose="020B0604030504040204" pitchFamily="34" charset="0"/>
                          <a:ea typeface="Verdana" panose="020B0604030504040204" pitchFamily="34" charset="0"/>
                          <a:cs typeface="Verdana" panose="020B0604030504040204" pitchFamily="34" charset="0"/>
                        </a:rPr>
                        <a:t> investigate</a:t>
                      </a:r>
                      <a:r>
                        <a:rPr lang="en-US" sz="1400" noProof="0" dirty="0">
                          <a:latin typeface="Verdana" panose="020B0604030504040204" pitchFamily="34" charset="0"/>
                          <a:ea typeface="Verdana" panose="020B0604030504040204" pitchFamily="34" charset="0"/>
                          <a:cs typeface="Verdana" panose="020B0604030504040204" pitchFamily="34" charset="0"/>
                        </a:rPr>
                        <a:t> the different brazing parameter</a:t>
                      </a:r>
                      <a:r>
                        <a:rPr lang="en-US" sz="1400" baseline="0" noProof="0" dirty="0">
                          <a:latin typeface="Verdana" panose="020B0604030504040204" pitchFamily="34" charset="0"/>
                          <a:ea typeface="Verdana" panose="020B0604030504040204" pitchFamily="34" charset="0"/>
                          <a:cs typeface="Verdana" panose="020B0604030504040204" pitchFamily="34" charset="0"/>
                        </a:rPr>
                        <a:t>s</a:t>
                      </a:r>
                      <a:r>
                        <a:rPr lang="en-US" sz="1400" noProof="0" dirty="0">
                          <a:latin typeface="Verdana" panose="020B0604030504040204" pitchFamily="34" charset="0"/>
                          <a:ea typeface="Verdana" panose="020B0604030504040204" pitchFamily="34" charset="0"/>
                          <a:cs typeface="Verdana" panose="020B0604030504040204" pitchFamily="34" charset="0"/>
                        </a:rPr>
                        <a:t> by utilizing porous metal interlayer for joining sapphire to stainless</a:t>
                      </a:r>
                      <a:r>
                        <a:rPr lang="en-US" sz="1400" baseline="0" noProof="0" dirty="0">
                          <a:latin typeface="Verdana" panose="020B0604030504040204" pitchFamily="34" charset="0"/>
                          <a:ea typeface="Verdana" panose="020B0604030504040204" pitchFamily="34" charset="0"/>
                          <a:cs typeface="Verdana" panose="020B0604030504040204" pitchFamily="34" charset="0"/>
                        </a:rPr>
                        <a:t> </a:t>
                      </a:r>
                      <a:r>
                        <a:rPr lang="en-US" sz="1400" noProof="0" dirty="0">
                          <a:latin typeface="Verdana" panose="020B0604030504040204" pitchFamily="34" charset="0"/>
                          <a:ea typeface="Verdana" panose="020B0604030504040204" pitchFamily="34" charset="0"/>
                          <a:cs typeface="Verdana" panose="020B0604030504040204" pitchFamily="34" charset="0"/>
                        </a:rPr>
                        <a:t>steel using simulation software. </a:t>
                      </a:r>
                      <a:endParaRPr lang="en-US" sz="1400" baseline="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400" baseline="0" noProof="0" dirty="0">
                          <a:latin typeface="Verdana" panose="020B0604030504040204" pitchFamily="34" charset="0"/>
                          <a:ea typeface="Verdana" panose="020B0604030504040204" pitchFamily="34" charset="0"/>
                          <a:cs typeface="Verdana" panose="020B0604030504040204" pitchFamily="34" charset="0"/>
                        </a:rPr>
                        <a:t>To </a:t>
                      </a:r>
                      <a:r>
                        <a:rPr lang="en-US" sz="1400" noProof="0" dirty="0">
                          <a:latin typeface="Verdana" panose="020B0604030504040204" pitchFamily="34" charset="0"/>
                          <a:ea typeface="Verdana" panose="020B0604030504040204" pitchFamily="34" charset="0"/>
                          <a:cs typeface="Verdana" panose="020B0604030504040204" pitchFamily="34" charset="0"/>
                        </a:rPr>
                        <a:t>conduct a series of brazing experimental works of joining sapphire to stainless</a:t>
                      </a:r>
                      <a:r>
                        <a:rPr lang="en-US" sz="1400" baseline="0" noProof="0" dirty="0">
                          <a:latin typeface="Verdana" panose="020B0604030504040204" pitchFamily="34" charset="0"/>
                          <a:ea typeface="Verdana" panose="020B0604030504040204" pitchFamily="34" charset="0"/>
                          <a:cs typeface="Verdana" panose="020B0604030504040204" pitchFamily="34" charset="0"/>
                        </a:rPr>
                        <a:t> </a:t>
                      </a:r>
                      <a:r>
                        <a:rPr lang="en-US" sz="1400" noProof="0" dirty="0">
                          <a:latin typeface="Verdana" panose="020B0604030504040204" pitchFamily="34" charset="0"/>
                          <a:ea typeface="Verdana" panose="020B0604030504040204" pitchFamily="34" charset="0"/>
                          <a:cs typeface="Verdana" panose="020B0604030504040204" pitchFamily="34" charset="0"/>
                        </a:rPr>
                        <a:t>steel in order to verify the simulation works. </a:t>
                      </a:r>
                    </a:p>
                    <a:p>
                      <a:pPr marL="342900" indent="-342900">
                        <a:buFont typeface="+mj-lt"/>
                        <a:buAutoNum type="arabicPeriod"/>
                      </a:pPr>
                      <a:r>
                        <a:rPr lang="en-US" sz="1400" noProof="0" dirty="0">
                          <a:latin typeface="Verdana" panose="020B0604030504040204" pitchFamily="34" charset="0"/>
                          <a:ea typeface="Verdana" panose="020B0604030504040204" pitchFamily="34" charset="0"/>
                          <a:cs typeface="Verdana" panose="020B0604030504040204" pitchFamily="34" charset="0"/>
                        </a:rPr>
                        <a:t>To </a:t>
                      </a:r>
                      <a:r>
                        <a:rPr lang="en-US" sz="1400" noProof="0" dirty="0" err="1">
                          <a:latin typeface="Verdana" panose="020B0604030504040204" pitchFamily="34" charset="0"/>
                          <a:ea typeface="Verdana" panose="020B0604030504040204" pitchFamily="34" charset="0"/>
                          <a:cs typeface="Verdana" panose="020B0604030504040204" pitchFamily="34" charset="0"/>
                        </a:rPr>
                        <a:t>analyse</a:t>
                      </a:r>
                      <a:r>
                        <a:rPr lang="en-US" sz="1400" noProof="0" dirty="0">
                          <a:latin typeface="Verdana" panose="020B0604030504040204" pitchFamily="34" charset="0"/>
                          <a:ea typeface="Verdana" panose="020B0604030504040204" pitchFamily="34" charset="0"/>
                          <a:cs typeface="Verdana" panose="020B0604030504040204" pitchFamily="34" charset="0"/>
                        </a:rPr>
                        <a:t> the bonding microstructure of sapphire to stainless</a:t>
                      </a:r>
                      <a:r>
                        <a:rPr lang="en-US" sz="1400" baseline="0" noProof="0" dirty="0">
                          <a:latin typeface="Verdana" panose="020B0604030504040204" pitchFamily="34" charset="0"/>
                          <a:ea typeface="Verdana" panose="020B0604030504040204" pitchFamily="34" charset="0"/>
                          <a:cs typeface="Verdana" panose="020B0604030504040204" pitchFamily="34" charset="0"/>
                        </a:rPr>
                        <a:t> </a:t>
                      </a:r>
                      <a:r>
                        <a:rPr lang="en-US" sz="1400" noProof="0" dirty="0">
                          <a:latin typeface="Verdana" panose="020B0604030504040204" pitchFamily="34" charset="0"/>
                          <a:ea typeface="Verdana" panose="020B0604030504040204" pitchFamily="34" charset="0"/>
                          <a:cs typeface="Verdana" panose="020B0604030504040204" pitchFamily="34" charset="0"/>
                        </a:rPr>
                        <a:t>steel joint.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High</a:t>
                      </a:r>
                      <a:r>
                        <a:rPr lang="en-US" sz="1600" baseline="0" noProof="0" dirty="0">
                          <a:latin typeface="Verdana" panose="020B0604030504040204" pitchFamily="34" charset="0"/>
                          <a:ea typeface="Verdana" panose="020B0604030504040204" pitchFamily="34" charset="0"/>
                          <a:cs typeface="Verdana" panose="020B0604030504040204" pitchFamily="34" charset="0"/>
                        </a:rPr>
                        <a:t> vacuum f</a:t>
                      </a:r>
                      <a:r>
                        <a:rPr lang="en-US" sz="1600" noProof="0" dirty="0">
                          <a:latin typeface="Verdana" panose="020B0604030504040204" pitchFamily="34" charset="0"/>
                          <a:ea typeface="Verdana" panose="020B0604030504040204" pitchFamily="34" charset="0"/>
                          <a:cs typeface="Verdana" panose="020B0604030504040204" pitchFamily="34" charset="0"/>
                        </a:rPr>
                        <a:t>urnace, grinding,</a:t>
                      </a:r>
                      <a:r>
                        <a:rPr lang="en-US" sz="1600" baseline="0" noProof="0" dirty="0">
                          <a:latin typeface="Verdana" panose="020B0604030504040204" pitchFamily="34" charset="0"/>
                          <a:ea typeface="Verdana" panose="020B0604030504040204" pitchFamily="34" charset="0"/>
                          <a:cs typeface="Verdana" panose="020B0604030504040204" pitchFamily="34" charset="0"/>
                        </a:rPr>
                        <a:t> polishing, SEM-EDS (if possible, for obj. 3 and 4)</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panose="020B0604030504040204" pitchFamily="34" charset="0"/>
                          <a:ea typeface="Verdana" panose="020B0604030504040204" pitchFamily="34" charset="0"/>
                          <a:cs typeface="Verdana" panose="020B0604030504040204" pitchFamily="34" charset="0"/>
                        </a:rPr>
                        <a:t>Solidworks</a:t>
                      </a:r>
                      <a:r>
                        <a:rPr lang="en-US" sz="1600" noProof="0" dirty="0">
                          <a:latin typeface="Verdana" panose="020B0604030504040204" pitchFamily="34" charset="0"/>
                          <a:ea typeface="Verdana" panose="020B0604030504040204" pitchFamily="34" charset="0"/>
                          <a:cs typeface="Verdana" panose="020B0604030504040204" pitchFamily="34" charset="0"/>
                        </a:rPr>
                        <a:t>, </a:t>
                      </a:r>
                      <a:r>
                        <a:rPr lang="en-US" sz="1600" noProof="0" dirty="0" err="1">
                          <a:latin typeface="Verdana" panose="020B0604030504040204" pitchFamily="34" charset="0"/>
                          <a:ea typeface="Verdana" panose="020B0604030504040204" pitchFamily="34" charset="0"/>
                          <a:cs typeface="Verdana" panose="020B0604030504040204" pitchFamily="34" charset="0"/>
                        </a:rPr>
                        <a:t>Ansys</a:t>
                      </a:r>
                      <a:r>
                        <a:rPr lang="en-US" sz="1600" noProof="0" dirty="0">
                          <a:latin typeface="Verdana" panose="020B0604030504040204" pitchFamily="34" charset="0"/>
                          <a:ea typeface="Verdana" panose="020B0604030504040204" pitchFamily="34" charset="0"/>
                          <a:cs typeface="Verdana" panose="020B0604030504040204" pitchFamily="34" charset="0"/>
                        </a:rPr>
                        <a:t>, or any</a:t>
                      </a:r>
                      <a:r>
                        <a:rPr lang="en-US" sz="1600" baseline="0" noProof="0" dirty="0">
                          <a:latin typeface="Verdana" panose="020B0604030504040204" pitchFamily="34" charset="0"/>
                          <a:ea typeface="Verdana" panose="020B0604030504040204" pitchFamily="34" charset="0"/>
                          <a:cs typeface="Verdana" panose="020B0604030504040204" pitchFamily="34" charset="0"/>
                        </a:rPr>
                        <a:t> other suitable software.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Dr. Tuan </a:t>
                      </a:r>
                      <a:r>
                        <a:rPr lang="en-US" sz="1600" noProof="0" dirty="0" err="1">
                          <a:latin typeface="Verdana" panose="020B0604030504040204" pitchFamily="34" charset="0"/>
                          <a:ea typeface="Verdana" panose="020B0604030504040204" pitchFamily="34" charset="0"/>
                          <a:cs typeface="Verdana" panose="020B0604030504040204" pitchFamily="34" charset="0"/>
                        </a:rPr>
                        <a:t>Zaharinie</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Binti</a:t>
                      </a:r>
                      <a:r>
                        <a:rPr lang="en-US" sz="1600" baseline="0" noProof="0" dirty="0">
                          <a:latin typeface="Verdana" panose="020B0604030504040204" pitchFamily="34" charset="0"/>
                          <a:ea typeface="Verdana" panose="020B0604030504040204" pitchFamily="34" charset="0"/>
                          <a:cs typeface="Verdana" panose="020B0604030504040204" pitchFamily="34" charset="0"/>
                        </a:rPr>
                        <a:t> Tuan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Zahari</a:t>
                      </a:r>
                      <a:r>
                        <a:rPr lang="en-US" sz="1600" baseline="0" noProof="0" dirty="0">
                          <a:latin typeface="Verdana" panose="020B0604030504040204" pitchFamily="34" charset="0"/>
                          <a:ea typeface="Verdana" panose="020B0604030504040204" pitchFamily="34" charset="0"/>
                          <a:cs typeface="Verdana" panose="020B0604030504040204" pitchFamily="34" charset="0"/>
                        </a:rPr>
                        <a:t> (Mechanical)</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60016338"/>
              </p:ext>
            </p:extLst>
          </p:nvPr>
        </p:nvGraphicFramePr>
        <p:xfrm>
          <a:off x="319312" y="111516"/>
          <a:ext cx="11538859" cy="6566414"/>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Simulation of Diffusion Bonding Sapphire to Stainless Steel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Sapphire, a single crystal form of pure alumina (α-Al2O3), is widely used in (</a:t>
                      </a:r>
                      <a:r>
                        <a:rPr lang="en-US" sz="1600" noProof="0" dirty="0" err="1">
                          <a:latin typeface="Verdana" panose="020B0604030504040204" pitchFamily="34" charset="0"/>
                          <a:ea typeface="Verdana" panose="020B0604030504040204" pitchFamily="34" charset="0"/>
                          <a:cs typeface="Verdana" panose="020B0604030504040204" pitchFamily="34" charset="0"/>
                        </a:rPr>
                        <a:t>i</a:t>
                      </a:r>
                      <a:r>
                        <a:rPr lang="en-US" sz="1600" noProof="0" dirty="0">
                          <a:latin typeface="Verdana" panose="020B0604030504040204" pitchFamily="34" charset="0"/>
                          <a:ea typeface="Verdana" panose="020B0604030504040204" pitchFamily="34" charset="0"/>
                          <a:cs typeface="Verdana" panose="020B0604030504040204" pitchFamily="34" charset="0"/>
                        </a:rPr>
                        <a:t>) air vehicle windows, for (ii) engineered components requiring scratch-resistance and for (iii) micro-mechanical devices. A broad use of the sapphire is due to its excellent optical properties, superior physical, thermodynamic stability and mechanical properties. In this project, students are expected to simulate the diffusio</a:t>
                      </a:r>
                      <a:r>
                        <a:rPr lang="en-US" sz="1600" baseline="0" noProof="0" dirty="0">
                          <a:latin typeface="Verdana" panose="020B0604030504040204" pitchFamily="34" charset="0"/>
                          <a:ea typeface="Verdana" panose="020B0604030504040204" pitchFamily="34" charset="0"/>
                          <a:cs typeface="Verdana" panose="020B0604030504040204" pitchFamily="34" charset="0"/>
                        </a:rPr>
                        <a:t>n bonding of </a:t>
                      </a:r>
                      <a:r>
                        <a:rPr lang="en-US" sz="1600" noProof="0" dirty="0">
                          <a:latin typeface="Verdana" panose="020B0604030504040204" pitchFamily="34" charset="0"/>
                          <a:ea typeface="Verdana" panose="020B0604030504040204" pitchFamily="34" charset="0"/>
                          <a:cs typeface="Verdana" panose="020B0604030504040204" pitchFamily="34" charset="0"/>
                        </a:rPr>
                        <a:t>sapphire to SUS316L stainless steel. The diffusion bonding can be directly or utilizing a thin film layer. If possible, several samples will be prepared for verification of brazing capability.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400" noProof="0" dirty="0">
                          <a:latin typeface="Verdana" panose="020B0604030504040204" pitchFamily="34" charset="0"/>
                          <a:ea typeface="Verdana" panose="020B0604030504040204" pitchFamily="34" charset="0"/>
                          <a:cs typeface="Verdana" panose="020B0604030504040204" pitchFamily="34" charset="0"/>
                        </a:rPr>
                        <a:t>To</a:t>
                      </a:r>
                      <a:r>
                        <a:rPr lang="en-US" sz="1400" baseline="0" noProof="0" dirty="0">
                          <a:latin typeface="Verdana" panose="020B0604030504040204" pitchFamily="34" charset="0"/>
                          <a:ea typeface="Verdana" panose="020B0604030504040204" pitchFamily="34" charset="0"/>
                          <a:cs typeface="Verdana" panose="020B0604030504040204" pitchFamily="34" charset="0"/>
                        </a:rPr>
                        <a:t> </a:t>
                      </a:r>
                      <a:r>
                        <a:rPr lang="en-US" sz="1400" noProof="0" dirty="0">
                          <a:latin typeface="Verdana" panose="020B0604030504040204" pitchFamily="34" charset="0"/>
                          <a:ea typeface="Verdana" panose="020B0604030504040204" pitchFamily="34" charset="0"/>
                          <a:cs typeface="Verdana" panose="020B0604030504040204" pitchFamily="34" charset="0"/>
                        </a:rPr>
                        <a:t>simulate the diffusion</a:t>
                      </a:r>
                      <a:r>
                        <a:rPr lang="en-US" sz="1400" baseline="0" noProof="0" dirty="0">
                          <a:latin typeface="Verdana" panose="020B0604030504040204" pitchFamily="34" charset="0"/>
                          <a:ea typeface="Verdana" panose="020B0604030504040204" pitchFamily="34" charset="0"/>
                          <a:cs typeface="Verdana" panose="020B0604030504040204" pitchFamily="34" charset="0"/>
                        </a:rPr>
                        <a:t> bonding</a:t>
                      </a:r>
                      <a:r>
                        <a:rPr lang="en-US" sz="1400" noProof="0" dirty="0">
                          <a:latin typeface="Verdana" panose="020B0604030504040204" pitchFamily="34" charset="0"/>
                          <a:ea typeface="Verdana" panose="020B0604030504040204" pitchFamily="34" charset="0"/>
                          <a:cs typeface="Verdana" panose="020B0604030504040204" pitchFamily="34" charset="0"/>
                        </a:rPr>
                        <a:t> of sapphire to stainless</a:t>
                      </a:r>
                      <a:r>
                        <a:rPr lang="en-US" sz="1400" baseline="0" noProof="0" dirty="0">
                          <a:latin typeface="Verdana" panose="020B0604030504040204" pitchFamily="34" charset="0"/>
                          <a:ea typeface="Verdana" panose="020B0604030504040204" pitchFamily="34" charset="0"/>
                          <a:cs typeface="Verdana" panose="020B0604030504040204" pitchFamily="34" charset="0"/>
                        </a:rPr>
                        <a:t> </a:t>
                      </a:r>
                      <a:r>
                        <a:rPr lang="en-US" sz="1400" noProof="0" dirty="0">
                          <a:latin typeface="Verdana" panose="020B0604030504040204" pitchFamily="34" charset="0"/>
                          <a:ea typeface="Verdana" panose="020B0604030504040204" pitchFamily="34" charset="0"/>
                          <a:cs typeface="Verdana" panose="020B0604030504040204" pitchFamily="34" charset="0"/>
                        </a:rPr>
                        <a:t>steel using simulation software. </a:t>
                      </a:r>
                    </a:p>
                    <a:p>
                      <a:pPr marL="342900" indent="-342900">
                        <a:buFont typeface="+mj-lt"/>
                        <a:buAutoNum type="arabicPeriod"/>
                      </a:pPr>
                      <a:r>
                        <a:rPr lang="en-US" sz="1400" noProof="0" dirty="0">
                          <a:latin typeface="Verdana" panose="020B0604030504040204" pitchFamily="34" charset="0"/>
                          <a:ea typeface="Verdana" panose="020B0604030504040204" pitchFamily="34" charset="0"/>
                          <a:cs typeface="Verdana" panose="020B0604030504040204" pitchFamily="34" charset="0"/>
                        </a:rPr>
                        <a:t>To</a:t>
                      </a:r>
                      <a:r>
                        <a:rPr lang="en-US" sz="1400" baseline="0" noProof="0" dirty="0">
                          <a:latin typeface="Verdana" panose="020B0604030504040204" pitchFamily="34" charset="0"/>
                          <a:ea typeface="Verdana" panose="020B0604030504040204" pitchFamily="34" charset="0"/>
                          <a:cs typeface="Verdana" panose="020B0604030504040204" pitchFamily="34" charset="0"/>
                        </a:rPr>
                        <a:t> investigate</a:t>
                      </a:r>
                      <a:r>
                        <a:rPr lang="en-US" sz="1400" noProof="0" dirty="0">
                          <a:latin typeface="Verdana" panose="020B0604030504040204" pitchFamily="34" charset="0"/>
                          <a:ea typeface="Verdana" panose="020B0604030504040204" pitchFamily="34" charset="0"/>
                          <a:cs typeface="Verdana" panose="020B0604030504040204" pitchFamily="34" charset="0"/>
                        </a:rPr>
                        <a:t> the diffusion</a:t>
                      </a:r>
                      <a:r>
                        <a:rPr lang="en-US" sz="1400" baseline="0" noProof="0" dirty="0">
                          <a:latin typeface="Verdana" panose="020B0604030504040204" pitchFamily="34" charset="0"/>
                          <a:ea typeface="Verdana" panose="020B0604030504040204" pitchFamily="34" charset="0"/>
                          <a:cs typeface="Verdana" panose="020B0604030504040204" pitchFamily="34" charset="0"/>
                        </a:rPr>
                        <a:t> bonding conditions</a:t>
                      </a:r>
                      <a:r>
                        <a:rPr lang="en-US" sz="1400" noProof="0" dirty="0">
                          <a:latin typeface="Verdana" panose="020B0604030504040204" pitchFamily="34" charset="0"/>
                          <a:ea typeface="Verdana" panose="020B0604030504040204" pitchFamily="34" charset="0"/>
                          <a:cs typeface="Verdana" panose="020B0604030504040204" pitchFamily="34" charset="0"/>
                        </a:rPr>
                        <a:t> by utilizing different thin film layers during bonding sapphire to stainless</a:t>
                      </a:r>
                      <a:r>
                        <a:rPr lang="en-US" sz="1400" baseline="0" noProof="0" dirty="0">
                          <a:latin typeface="Verdana" panose="020B0604030504040204" pitchFamily="34" charset="0"/>
                          <a:ea typeface="Verdana" panose="020B0604030504040204" pitchFamily="34" charset="0"/>
                          <a:cs typeface="Verdana" panose="020B0604030504040204" pitchFamily="34" charset="0"/>
                        </a:rPr>
                        <a:t> </a:t>
                      </a:r>
                      <a:r>
                        <a:rPr lang="en-US" sz="1400" noProof="0" dirty="0">
                          <a:latin typeface="Verdana" panose="020B0604030504040204" pitchFamily="34" charset="0"/>
                          <a:ea typeface="Verdana" panose="020B0604030504040204" pitchFamily="34" charset="0"/>
                          <a:cs typeface="Verdana" panose="020B0604030504040204" pitchFamily="34" charset="0"/>
                        </a:rPr>
                        <a:t>steel using simulation software. </a:t>
                      </a:r>
                      <a:endParaRPr lang="en-US" sz="1400" baseline="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400" baseline="0" noProof="0" dirty="0">
                          <a:latin typeface="Verdana" panose="020B0604030504040204" pitchFamily="34" charset="0"/>
                          <a:ea typeface="Verdana" panose="020B0604030504040204" pitchFamily="34" charset="0"/>
                          <a:cs typeface="Verdana" panose="020B0604030504040204" pitchFamily="34" charset="0"/>
                        </a:rPr>
                        <a:t>To </a:t>
                      </a:r>
                      <a:r>
                        <a:rPr lang="en-US" sz="1400" noProof="0" dirty="0">
                          <a:latin typeface="Verdana" panose="020B0604030504040204" pitchFamily="34" charset="0"/>
                          <a:ea typeface="Verdana" panose="020B0604030504040204" pitchFamily="34" charset="0"/>
                          <a:cs typeface="Verdana" panose="020B0604030504040204" pitchFamily="34" charset="0"/>
                        </a:rPr>
                        <a:t>conduct a series of diffusion bonding experimental works of sapphire to stainless</a:t>
                      </a:r>
                      <a:r>
                        <a:rPr lang="en-US" sz="1400" baseline="0" noProof="0" dirty="0">
                          <a:latin typeface="Verdana" panose="020B0604030504040204" pitchFamily="34" charset="0"/>
                          <a:ea typeface="Verdana" panose="020B0604030504040204" pitchFamily="34" charset="0"/>
                          <a:cs typeface="Verdana" panose="020B0604030504040204" pitchFamily="34" charset="0"/>
                        </a:rPr>
                        <a:t> </a:t>
                      </a:r>
                      <a:r>
                        <a:rPr lang="en-US" sz="1400" noProof="0" dirty="0">
                          <a:latin typeface="Verdana" panose="020B0604030504040204" pitchFamily="34" charset="0"/>
                          <a:ea typeface="Verdana" panose="020B0604030504040204" pitchFamily="34" charset="0"/>
                          <a:cs typeface="Verdana" panose="020B0604030504040204" pitchFamily="34" charset="0"/>
                        </a:rPr>
                        <a:t>steel in order to verify the simulation works. </a:t>
                      </a:r>
                    </a:p>
                    <a:p>
                      <a:pPr marL="342900" indent="-342900">
                        <a:buFont typeface="+mj-lt"/>
                        <a:buAutoNum type="arabicPeriod"/>
                      </a:pPr>
                      <a:r>
                        <a:rPr lang="en-US" sz="1400" noProof="0" dirty="0">
                          <a:latin typeface="Verdana" panose="020B0604030504040204" pitchFamily="34" charset="0"/>
                          <a:ea typeface="Verdana" panose="020B0604030504040204" pitchFamily="34" charset="0"/>
                          <a:cs typeface="Verdana" panose="020B0604030504040204" pitchFamily="34" charset="0"/>
                        </a:rPr>
                        <a:t>To </a:t>
                      </a:r>
                      <a:r>
                        <a:rPr lang="en-US" sz="1400" noProof="0" dirty="0" err="1">
                          <a:latin typeface="Verdana" panose="020B0604030504040204" pitchFamily="34" charset="0"/>
                          <a:ea typeface="Verdana" panose="020B0604030504040204" pitchFamily="34" charset="0"/>
                          <a:cs typeface="Verdana" panose="020B0604030504040204" pitchFamily="34" charset="0"/>
                        </a:rPr>
                        <a:t>analyse</a:t>
                      </a:r>
                      <a:r>
                        <a:rPr lang="en-US" sz="1400" noProof="0" dirty="0">
                          <a:latin typeface="Verdana" panose="020B0604030504040204" pitchFamily="34" charset="0"/>
                          <a:ea typeface="Verdana" panose="020B0604030504040204" pitchFamily="34" charset="0"/>
                          <a:cs typeface="Verdana" panose="020B0604030504040204" pitchFamily="34" charset="0"/>
                        </a:rPr>
                        <a:t> the bonding microstructure of sapphire to stainless</a:t>
                      </a:r>
                      <a:r>
                        <a:rPr lang="en-US" sz="1400" baseline="0" noProof="0" dirty="0">
                          <a:latin typeface="Verdana" panose="020B0604030504040204" pitchFamily="34" charset="0"/>
                          <a:ea typeface="Verdana" panose="020B0604030504040204" pitchFamily="34" charset="0"/>
                          <a:cs typeface="Verdana" panose="020B0604030504040204" pitchFamily="34" charset="0"/>
                        </a:rPr>
                        <a:t> </a:t>
                      </a:r>
                      <a:r>
                        <a:rPr lang="en-US" sz="1400" noProof="0" dirty="0">
                          <a:latin typeface="Verdana" panose="020B0604030504040204" pitchFamily="34" charset="0"/>
                          <a:ea typeface="Verdana" panose="020B0604030504040204" pitchFamily="34" charset="0"/>
                          <a:cs typeface="Verdana" panose="020B0604030504040204" pitchFamily="34" charset="0"/>
                        </a:rPr>
                        <a:t>steel joint.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High</a:t>
                      </a:r>
                      <a:r>
                        <a:rPr lang="en-US" sz="1600" baseline="0" noProof="0" dirty="0">
                          <a:latin typeface="Verdana" panose="020B0604030504040204" pitchFamily="34" charset="0"/>
                          <a:ea typeface="Verdana" panose="020B0604030504040204" pitchFamily="34" charset="0"/>
                          <a:cs typeface="Verdana" panose="020B0604030504040204" pitchFamily="34" charset="0"/>
                        </a:rPr>
                        <a:t> vacuum f</a:t>
                      </a:r>
                      <a:r>
                        <a:rPr lang="en-US" sz="1600" noProof="0" dirty="0">
                          <a:latin typeface="Verdana" panose="020B0604030504040204" pitchFamily="34" charset="0"/>
                          <a:ea typeface="Verdana" panose="020B0604030504040204" pitchFamily="34" charset="0"/>
                          <a:cs typeface="Verdana" panose="020B0604030504040204" pitchFamily="34" charset="0"/>
                        </a:rPr>
                        <a:t>urnace, grinding,</a:t>
                      </a:r>
                      <a:r>
                        <a:rPr lang="en-US" sz="1600" baseline="0" noProof="0" dirty="0">
                          <a:latin typeface="Verdana" panose="020B0604030504040204" pitchFamily="34" charset="0"/>
                          <a:ea typeface="Verdana" panose="020B0604030504040204" pitchFamily="34" charset="0"/>
                          <a:cs typeface="Verdana" panose="020B0604030504040204" pitchFamily="34" charset="0"/>
                        </a:rPr>
                        <a:t> polishing, SEM-EDS (if possible, for obj. 3 and 4)</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panose="020B0604030504040204" pitchFamily="34" charset="0"/>
                          <a:ea typeface="Verdana" panose="020B0604030504040204" pitchFamily="34" charset="0"/>
                          <a:cs typeface="Verdana" panose="020B0604030504040204" pitchFamily="34" charset="0"/>
                        </a:rPr>
                        <a:t>Solidworks</a:t>
                      </a:r>
                      <a:r>
                        <a:rPr lang="en-US" sz="1600" noProof="0" dirty="0">
                          <a:latin typeface="Verdana" panose="020B0604030504040204" pitchFamily="34" charset="0"/>
                          <a:ea typeface="Verdana" panose="020B0604030504040204" pitchFamily="34" charset="0"/>
                          <a:cs typeface="Verdana" panose="020B0604030504040204" pitchFamily="34" charset="0"/>
                        </a:rPr>
                        <a:t>, </a:t>
                      </a:r>
                      <a:r>
                        <a:rPr lang="en-US" sz="1600" noProof="0" dirty="0" err="1">
                          <a:latin typeface="Verdana" panose="020B0604030504040204" pitchFamily="34" charset="0"/>
                          <a:ea typeface="Verdana" panose="020B0604030504040204" pitchFamily="34" charset="0"/>
                          <a:cs typeface="Verdana" panose="020B0604030504040204" pitchFamily="34" charset="0"/>
                        </a:rPr>
                        <a:t>Ansys</a:t>
                      </a:r>
                      <a:r>
                        <a:rPr lang="en-US" sz="1600" noProof="0" dirty="0">
                          <a:latin typeface="Verdana" panose="020B0604030504040204" pitchFamily="34" charset="0"/>
                          <a:ea typeface="Verdana" panose="020B0604030504040204" pitchFamily="34" charset="0"/>
                          <a:cs typeface="Verdana" panose="020B0604030504040204" pitchFamily="34" charset="0"/>
                        </a:rPr>
                        <a:t>, or any</a:t>
                      </a:r>
                      <a:r>
                        <a:rPr lang="en-US" sz="1600" baseline="0" noProof="0" dirty="0">
                          <a:latin typeface="Verdana" panose="020B0604030504040204" pitchFamily="34" charset="0"/>
                          <a:ea typeface="Verdana" panose="020B0604030504040204" pitchFamily="34" charset="0"/>
                          <a:cs typeface="Verdana" panose="020B0604030504040204" pitchFamily="34" charset="0"/>
                        </a:rPr>
                        <a:t> other suitable software.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Dr. Tuan </a:t>
                      </a:r>
                      <a:r>
                        <a:rPr lang="en-US" sz="1600" noProof="0" dirty="0" err="1">
                          <a:latin typeface="Verdana" panose="020B0604030504040204" pitchFamily="34" charset="0"/>
                          <a:ea typeface="Verdana" panose="020B0604030504040204" pitchFamily="34" charset="0"/>
                          <a:cs typeface="Verdana" panose="020B0604030504040204" pitchFamily="34" charset="0"/>
                        </a:rPr>
                        <a:t>Zaharinie</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Binti</a:t>
                      </a:r>
                      <a:r>
                        <a:rPr lang="en-US" sz="1600" baseline="0" noProof="0" dirty="0">
                          <a:latin typeface="Verdana" panose="020B0604030504040204" pitchFamily="34" charset="0"/>
                          <a:ea typeface="Verdana" panose="020B0604030504040204" pitchFamily="34" charset="0"/>
                          <a:cs typeface="Verdana" panose="020B0604030504040204" pitchFamily="34" charset="0"/>
                        </a:rPr>
                        <a:t> Tuan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Zahari</a:t>
                      </a:r>
                      <a:r>
                        <a:rPr lang="en-US" sz="1600" baseline="0" noProof="0" dirty="0">
                          <a:latin typeface="Verdana" panose="020B0604030504040204" pitchFamily="34" charset="0"/>
                          <a:ea typeface="Verdana" panose="020B0604030504040204" pitchFamily="34" charset="0"/>
                          <a:cs typeface="Verdana" panose="020B0604030504040204" pitchFamily="34" charset="0"/>
                        </a:rPr>
                        <a:t> (Mechanical)</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575252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515</Words>
  <Application>Microsoft Office PowerPoint</Application>
  <PresentationFormat>Widescreen</PresentationFormat>
  <Paragraphs>38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Verdana</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mikeson khoo</cp:lastModifiedBy>
  <cp:revision>28</cp:revision>
  <dcterms:created xsi:type="dcterms:W3CDTF">2018-01-03T06:54:22Z</dcterms:created>
  <dcterms:modified xsi:type="dcterms:W3CDTF">2021-09-30T02:33:24Z</dcterms:modified>
</cp:coreProperties>
</file>