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68377211"/>
              </p:ext>
            </p:extLst>
          </p:nvPr>
        </p:nvGraphicFramePr>
        <p:xfrm>
          <a:off x="265045" y="159026"/>
          <a:ext cx="11688418" cy="6587374"/>
        </p:xfrm>
        <a:graphic>
          <a:graphicData uri="http://schemas.openxmlformats.org/drawingml/2006/table">
            <a:tbl>
              <a:tblPr firstRow="1" bandRow="1">
                <a:tableStyleId>{2D5ABB26-0587-4C30-8999-92F81FD0307C}</a:tableStyleId>
              </a:tblPr>
              <a:tblGrid>
                <a:gridCol w="2925782">
                  <a:extLst>
                    <a:ext uri="{9D8B030D-6E8A-4147-A177-3AD203B41FA5}">
                      <a16:colId xmlns:a16="http://schemas.microsoft.com/office/drawing/2014/main" val="1242669362"/>
                    </a:ext>
                  </a:extLst>
                </a:gridCol>
                <a:gridCol w="8762636">
                  <a:extLst>
                    <a:ext uri="{9D8B030D-6E8A-4147-A177-3AD203B41FA5}">
                      <a16:colId xmlns:a16="http://schemas.microsoft.com/office/drawing/2014/main" val="196570415"/>
                    </a:ext>
                  </a:extLst>
                </a:gridCol>
              </a:tblGrid>
              <a:tr h="512431">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kern="1200" dirty="0">
                          <a:solidFill>
                            <a:schemeClr val="tx1"/>
                          </a:solidFill>
                          <a:effectLst/>
                          <a:latin typeface="+mn-lt"/>
                          <a:ea typeface="+mn-ea"/>
                          <a:cs typeface="+mn-cs"/>
                        </a:rPr>
                        <a:t>Enhanced Acetone gas sensing performance of ZnO nanoplatelets at room temperature using UV light irradiation</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870705">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Highly sensitive acetone gas sensors are demanded for both clinical and environmental monitoring applications. Chemiresistive-type sensing technique is receiving attention due to the development of a low-cost, ease of manufacturing, compact design and easy-to-use measurement system is a promising solution to achieve an economically viable system to be distributed to general practitioners. Among the various metal oxide nanostructures, chemiresistive gas sensors based on ZnO nanostructures for detection of VOCs gases have been extensively developed due to their high electron mobility, excellent chemical stability and non-toxicity. However, acetone gas sensors based on ZnO nanostructures require high opertating temperature which limits their application. The assistance of UV light illumination is able to improve acetone gas sensing performance of metal oxide semiconductures at low temperature. UV light irradiation can provide additional activation energy to accelerate the interaction between the acetone gas molecules and gas sensing materials. The aim of this research is to develop highly sensitive room temperature acetone gas sensor based on ZnO nanostructures under UV light illumination.</a:t>
                      </a:r>
                      <a:endParaRPr lang="en-MY" sz="14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244477">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MY" sz="1200" noProof="0" dirty="0">
                          <a:latin typeface="Verdana" panose="020B0604030504040204" pitchFamily="34" charset="0"/>
                          <a:ea typeface="Verdana" panose="020B0604030504040204" pitchFamily="34" charset="0"/>
                          <a:cs typeface="Verdana" panose="020B0604030504040204" pitchFamily="34" charset="0"/>
                        </a:rPr>
                        <a:t>To design and develop UV light assisted ppb-level acetone gas sensor based on ZnO nanostructures at room temperature</a:t>
                      </a:r>
                    </a:p>
                    <a:p>
                      <a:pPr marL="342900" indent="-342900">
                        <a:buFont typeface="+mj-lt"/>
                        <a:buAutoNum type="arabicPeriod"/>
                      </a:pPr>
                      <a:r>
                        <a:rPr lang="en-MY" sz="1200" noProof="0" dirty="0">
                          <a:latin typeface="Verdana" panose="020B0604030504040204" pitchFamily="34" charset="0"/>
                          <a:ea typeface="Verdana" panose="020B0604030504040204" pitchFamily="34" charset="0"/>
                          <a:cs typeface="Verdana" panose="020B0604030504040204" pitchFamily="34" charset="0"/>
                        </a:rPr>
                        <a:t>To investigate acetone gas sensing performance of ZnO nanoplatelets at room temperature under UV light irradiation </a:t>
                      </a:r>
                    </a:p>
                    <a:p>
                      <a:pPr marL="342900" indent="-342900">
                        <a:buFont typeface="+mj-lt"/>
                        <a:buAutoNum type="arabicPeriod"/>
                      </a:pPr>
                      <a:r>
                        <a:rPr lang="en-MY" sz="1200" noProof="0" dirty="0">
                          <a:latin typeface="Verdana" panose="020B0604030504040204" pitchFamily="34" charset="0"/>
                          <a:ea typeface="Verdana" panose="020B0604030504040204" pitchFamily="34" charset="0"/>
                          <a:cs typeface="Verdana" panose="020B0604030504040204" pitchFamily="34" charset="0"/>
                        </a:rPr>
                        <a:t>To examine the effect of UV irradiation on response value and response/recovery time of the fabricated gas sensor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512431">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Equipment</a:t>
                      </a:r>
                      <a:r>
                        <a:rPr lang="en-US" sz="14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4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Gas sensing setup, FESEM, EDX, XRD, XPS, UV-Vis and BET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3590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Microsoft excel, Origin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463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300" b="1" spc="-50" baseline="0" dirty="0">
                          <a:latin typeface="Verdana" panose="020B0604030504040204" pitchFamily="34" charset="0"/>
                          <a:ea typeface="Verdana" panose="020B0604030504040204" pitchFamily="34" charset="0"/>
                          <a:cs typeface="Verdana" panose="020B0604030504040204" pitchFamily="34" charset="0"/>
                        </a:rPr>
                        <a:t> </a:t>
                      </a:r>
                      <a:r>
                        <a:rPr lang="en-US" sz="12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Prof. Dr. A. S. M. A. Haseeb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12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Master of Engineering (Materials/Mechanical)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12340">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Maximum</a:t>
                      </a:r>
                      <a:r>
                        <a:rPr lang="en-US" sz="12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19312" y="111516"/>
          <a:ext cx="11538859" cy="6545008"/>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52665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In-situ study of electrochemical migration of tin in presence of </a:t>
                      </a:r>
                      <a:r>
                        <a:rPr lang="en-US" sz="1600" noProof="0">
                          <a:latin typeface="Verdana" panose="020B0604030504040204" pitchFamily="34" charset="0"/>
                          <a:ea typeface="Verdana" panose="020B0604030504040204" pitchFamily="34" charset="0"/>
                          <a:cs typeface="Verdana" panose="020B0604030504040204" pitchFamily="34" charset="0"/>
                        </a:rPr>
                        <a:t>weak organic acids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As the pitch size in electronic packages decreases due to miniaturization, problems related to electrochemical migration (ECM) become a serious reliability concern. ECM is an electrochemical reaction that occurs in presence of electrolyte and bias voltage, causing metallic components to dissolve at the anode and redeposit at the cathode in the form of dendrites leading to short circuit failure. Contaminants originating from manufacturing process steps, flux residue and environment can accelerate the process. This work investigates ECM process of tin (Sn) in the presence of different weak organic acids, for example </a:t>
                      </a:r>
                      <a:r>
                        <a:rPr lang="en-US" sz="1600" noProof="0" dirty="0" err="1">
                          <a:latin typeface="Verdana" panose="020B0604030504040204" pitchFamily="34" charset="0"/>
                          <a:ea typeface="Verdana" panose="020B0604030504040204" pitchFamily="34" charset="0"/>
                          <a:cs typeface="Verdana" panose="020B0604030504040204" pitchFamily="34" charset="0"/>
                        </a:rPr>
                        <a:t>levulinic</a:t>
                      </a:r>
                      <a:r>
                        <a:rPr lang="en-US" sz="1600" noProof="0" dirty="0">
                          <a:latin typeface="Verdana" panose="020B0604030504040204" pitchFamily="34" charset="0"/>
                          <a:ea typeface="Verdana" panose="020B0604030504040204" pitchFamily="34" charset="0"/>
                          <a:cs typeface="Verdana" panose="020B0604030504040204" pitchFamily="34" charset="0"/>
                        </a:rPr>
                        <a:t> acid and glutaric acid by water drop test (WDT). The effects of different contaminants on the mean time to failure (MTTF) and the mechanism of ECM will be investigated.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study the effect of various contaminants on the ECM MTTF of Sn.</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investigate the ECM mechanism in the presence of contaminants.</a:t>
                      </a:r>
                      <a:endParaRPr lang="en-US" sz="1600" baseline="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a:t>
                      </a:r>
                      <a:r>
                        <a:rPr lang="en-US" sz="1600" noProof="0" dirty="0">
                          <a:latin typeface="Verdana" panose="020B0604030504040204" pitchFamily="34" charset="0"/>
                          <a:ea typeface="Verdana" panose="020B0604030504040204" pitchFamily="34" charset="0"/>
                          <a:cs typeface="Verdana" panose="020B0604030504040204" pitchFamily="34" charset="0"/>
                        </a:rPr>
                        <a:t>improve ECM reliability of Sn in electronic interconnections.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Semiconductor Characterization System, Field Emission Scanning Electron Microscope (FESEM), Energy-dispersive X-ray spectroscopy (EDX)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Keithley Interactive Test Environment (KITE)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 Dr. A. S. M. A. Haseeb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Materials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86300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65045" y="159026"/>
          <a:ext cx="11688418" cy="6587374"/>
        </p:xfrm>
        <a:graphic>
          <a:graphicData uri="http://schemas.openxmlformats.org/drawingml/2006/table">
            <a:tbl>
              <a:tblPr firstRow="1" bandRow="1">
                <a:tableStyleId>{2D5ABB26-0587-4C30-8999-92F81FD0307C}</a:tableStyleId>
              </a:tblPr>
              <a:tblGrid>
                <a:gridCol w="2925782">
                  <a:extLst>
                    <a:ext uri="{9D8B030D-6E8A-4147-A177-3AD203B41FA5}">
                      <a16:colId xmlns:a16="http://schemas.microsoft.com/office/drawing/2014/main" val="1242669362"/>
                    </a:ext>
                  </a:extLst>
                </a:gridCol>
                <a:gridCol w="8762636">
                  <a:extLst>
                    <a:ext uri="{9D8B030D-6E8A-4147-A177-3AD203B41FA5}">
                      <a16:colId xmlns:a16="http://schemas.microsoft.com/office/drawing/2014/main" val="196570415"/>
                    </a:ext>
                  </a:extLst>
                </a:gridCol>
              </a:tblGrid>
              <a:tr h="512431">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kern="1200" dirty="0">
                          <a:solidFill>
                            <a:schemeClr val="tx1"/>
                          </a:solidFill>
                          <a:effectLst/>
                          <a:latin typeface="+mn-lt"/>
                          <a:ea typeface="+mn-ea"/>
                          <a:cs typeface="+mn-cs"/>
                        </a:rPr>
                        <a:t>Effect of ionic contaminants in the rainwater on the electrochemical migration of tin.</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870705">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Miniaturization in the electronic devices have caused serious reliability concerns related to electrochemical migration (ECM) due to the closer spacing between conduction lines. ECM is an electrochemical reaction that occurs in the presence of moisture and bias voltage, causing metallic components to dissolve at the anode and redeposit at the cathode in the form of dendrites leading to short circuit failure. During service, the electronic devices are often exposed to rainwater. Rainwater contains moisture and pollutants such as Cl</a:t>
                      </a:r>
                      <a:r>
                        <a:rPr lang="en-US" sz="1400" kern="1200" baseline="30000" dirty="0">
                          <a:solidFill>
                            <a:schemeClr val="tx1"/>
                          </a:solidFill>
                          <a:effectLst/>
                          <a:latin typeface="+mn-lt"/>
                          <a:ea typeface="+mn-ea"/>
                          <a:cs typeface="+mn-cs"/>
                        </a:rPr>
                        <a:t>−</a:t>
                      </a:r>
                      <a:r>
                        <a:rPr lang="en-US" sz="1400" kern="1200" dirty="0">
                          <a:solidFill>
                            <a:schemeClr val="tx1"/>
                          </a:solidFill>
                          <a:effectLst/>
                          <a:latin typeface="+mn-lt"/>
                          <a:ea typeface="+mn-ea"/>
                          <a:cs typeface="+mn-cs"/>
                        </a:rPr>
                        <a:t>, NO</a:t>
                      </a:r>
                      <a:r>
                        <a:rPr lang="en-US" sz="1400" kern="1200" baseline="-25000" dirty="0">
                          <a:solidFill>
                            <a:schemeClr val="tx1"/>
                          </a:solidFill>
                          <a:effectLst/>
                          <a:latin typeface="+mn-lt"/>
                          <a:ea typeface="+mn-ea"/>
                          <a:cs typeface="+mn-cs"/>
                        </a:rPr>
                        <a:t>3</a:t>
                      </a:r>
                      <a:r>
                        <a:rPr lang="en-US" sz="1400" kern="1200" baseline="30000" dirty="0">
                          <a:solidFill>
                            <a:schemeClr val="tx1"/>
                          </a:solidFill>
                          <a:effectLst/>
                          <a:latin typeface="+mn-lt"/>
                          <a:ea typeface="+mn-ea"/>
                          <a:cs typeface="+mn-cs"/>
                        </a:rPr>
                        <a:t>2−</a:t>
                      </a:r>
                      <a:r>
                        <a:rPr lang="en-US" sz="1400" kern="1200" dirty="0">
                          <a:solidFill>
                            <a:schemeClr val="tx1"/>
                          </a:solidFill>
                          <a:effectLst/>
                          <a:latin typeface="+mn-lt"/>
                          <a:ea typeface="+mn-ea"/>
                          <a:cs typeface="+mn-cs"/>
                        </a:rPr>
                        <a:t>, SO</a:t>
                      </a:r>
                      <a:r>
                        <a:rPr lang="en-US" sz="1400" kern="1200" baseline="-25000" dirty="0">
                          <a:solidFill>
                            <a:schemeClr val="tx1"/>
                          </a:solidFill>
                          <a:effectLst/>
                          <a:latin typeface="+mn-lt"/>
                          <a:ea typeface="+mn-ea"/>
                          <a:cs typeface="+mn-cs"/>
                        </a:rPr>
                        <a:t>4</a:t>
                      </a:r>
                      <a:r>
                        <a:rPr lang="en-US" sz="1400" kern="1200" baseline="30000" dirty="0">
                          <a:solidFill>
                            <a:schemeClr val="tx1"/>
                          </a:solidFill>
                          <a:effectLst/>
                          <a:latin typeface="+mn-lt"/>
                          <a:ea typeface="+mn-ea"/>
                          <a:cs typeface="+mn-cs"/>
                        </a:rPr>
                        <a:t>2−</a:t>
                      </a:r>
                      <a:r>
                        <a:rPr lang="en-US" sz="1400" kern="1200" dirty="0">
                          <a:solidFill>
                            <a:schemeClr val="tx1"/>
                          </a:solidFill>
                          <a:effectLst/>
                          <a:latin typeface="+mn-lt"/>
                          <a:ea typeface="+mn-ea"/>
                          <a:cs typeface="+mn-cs"/>
                        </a:rPr>
                        <a:t>, HCO</a:t>
                      </a:r>
                      <a:r>
                        <a:rPr lang="en-US" sz="1400" kern="1200" baseline="-25000" dirty="0">
                          <a:solidFill>
                            <a:schemeClr val="tx1"/>
                          </a:solidFill>
                          <a:effectLst/>
                          <a:latin typeface="+mn-lt"/>
                          <a:ea typeface="+mn-ea"/>
                          <a:cs typeface="+mn-cs"/>
                        </a:rPr>
                        <a:t>3</a:t>
                      </a:r>
                      <a:r>
                        <a:rPr lang="en-US" sz="1400" kern="1200" baseline="30000" dirty="0">
                          <a:solidFill>
                            <a:schemeClr val="tx1"/>
                          </a:solidFill>
                          <a:effectLst/>
                          <a:latin typeface="+mn-lt"/>
                          <a:ea typeface="+mn-ea"/>
                          <a:cs typeface="+mn-cs"/>
                        </a:rPr>
                        <a:t>−</a:t>
                      </a:r>
                      <a:r>
                        <a:rPr lang="en-US" sz="1400" kern="1200" dirty="0">
                          <a:solidFill>
                            <a:schemeClr val="tx1"/>
                          </a:solidFill>
                          <a:effectLst/>
                          <a:latin typeface="+mn-lt"/>
                          <a:ea typeface="+mn-ea"/>
                          <a:cs typeface="+mn-cs"/>
                        </a:rPr>
                        <a:t> and NH</a:t>
                      </a:r>
                      <a:r>
                        <a:rPr lang="en-US" sz="1400" kern="1200" baseline="-25000" dirty="0">
                          <a:solidFill>
                            <a:schemeClr val="tx1"/>
                          </a:solidFill>
                          <a:effectLst/>
                          <a:latin typeface="+mn-lt"/>
                          <a:ea typeface="+mn-ea"/>
                          <a:cs typeface="+mn-cs"/>
                        </a:rPr>
                        <a:t>4</a:t>
                      </a:r>
                      <a:r>
                        <a:rPr lang="en-US" sz="1400" kern="1200" baseline="30000" dirty="0">
                          <a:solidFill>
                            <a:schemeClr val="tx1"/>
                          </a:solidFill>
                          <a:effectLst/>
                          <a:latin typeface="+mn-lt"/>
                          <a:ea typeface="+mn-ea"/>
                          <a:cs typeface="+mn-cs"/>
                        </a:rPr>
                        <a:t>+</a:t>
                      </a:r>
                      <a:r>
                        <a:rPr lang="en-US" sz="1400" kern="1200" dirty="0">
                          <a:solidFill>
                            <a:schemeClr val="tx1"/>
                          </a:solidFill>
                          <a:effectLst/>
                          <a:latin typeface="+mn-lt"/>
                          <a:ea typeface="+mn-ea"/>
                          <a:cs typeface="+mn-cs"/>
                        </a:rPr>
                        <a:t> which can accelerate the ECM mechanism. This work investigates the ionic contaminants of rainwater in Kuala Lumpur, Malaysia using ion chromatography. The ECM mechanisms of tin in the presence of pollutants such as NO</a:t>
                      </a:r>
                      <a:r>
                        <a:rPr lang="en-US" sz="1400" kern="1200" baseline="-25000" dirty="0">
                          <a:solidFill>
                            <a:schemeClr val="tx1"/>
                          </a:solidFill>
                          <a:effectLst/>
                          <a:latin typeface="+mn-lt"/>
                          <a:ea typeface="+mn-ea"/>
                          <a:cs typeface="+mn-cs"/>
                        </a:rPr>
                        <a:t>3</a:t>
                      </a:r>
                      <a:r>
                        <a:rPr lang="en-US" sz="1400" kern="1200" baseline="30000" dirty="0">
                          <a:solidFill>
                            <a:schemeClr val="tx1"/>
                          </a:solidFill>
                          <a:effectLst/>
                          <a:latin typeface="+mn-lt"/>
                          <a:ea typeface="+mn-ea"/>
                          <a:cs typeface="+mn-cs"/>
                        </a:rPr>
                        <a:t>2−</a:t>
                      </a:r>
                      <a:r>
                        <a:rPr lang="en-US" sz="1400" kern="1200" dirty="0">
                          <a:solidFill>
                            <a:schemeClr val="tx1"/>
                          </a:solidFill>
                          <a:effectLst/>
                          <a:latin typeface="+mn-lt"/>
                          <a:ea typeface="+mn-ea"/>
                          <a:cs typeface="+mn-cs"/>
                        </a:rPr>
                        <a:t>, SO</a:t>
                      </a:r>
                      <a:r>
                        <a:rPr lang="en-US" sz="1400" kern="1200" baseline="-25000" dirty="0">
                          <a:solidFill>
                            <a:schemeClr val="tx1"/>
                          </a:solidFill>
                          <a:effectLst/>
                          <a:latin typeface="+mn-lt"/>
                          <a:ea typeface="+mn-ea"/>
                          <a:cs typeface="+mn-cs"/>
                        </a:rPr>
                        <a:t>4</a:t>
                      </a:r>
                      <a:r>
                        <a:rPr lang="en-US" sz="1400" kern="1200" baseline="30000" dirty="0">
                          <a:solidFill>
                            <a:schemeClr val="tx1"/>
                          </a:solidFill>
                          <a:effectLst/>
                          <a:latin typeface="+mn-lt"/>
                          <a:ea typeface="+mn-ea"/>
                          <a:cs typeface="+mn-cs"/>
                        </a:rPr>
                        <a:t>2−</a:t>
                      </a:r>
                      <a:r>
                        <a:rPr lang="en-US" sz="1400" kern="1200" dirty="0">
                          <a:solidFill>
                            <a:schemeClr val="tx1"/>
                          </a:solidFill>
                          <a:effectLst/>
                          <a:latin typeface="+mn-lt"/>
                          <a:ea typeface="+mn-ea"/>
                          <a:cs typeface="+mn-cs"/>
                        </a:rPr>
                        <a:t>, HCO</a:t>
                      </a:r>
                      <a:r>
                        <a:rPr lang="en-US" sz="1400" kern="1200" baseline="-25000" dirty="0">
                          <a:solidFill>
                            <a:schemeClr val="tx1"/>
                          </a:solidFill>
                          <a:effectLst/>
                          <a:latin typeface="+mn-lt"/>
                          <a:ea typeface="+mn-ea"/>
                          <a:cs typeface="+mn-cs"/>
                        </a:rPr>
                        <a:t>3</a:t>
                      </a:r>
                      <a:r>
                        <a:rPr lang="en-US" sz="1400" kern="1200" baseline="30000" dirty="0">
                          <a:solidFill>
                            <a:schemeClr val="tx1"/>
                          </a:solidFill>
                          <a:effectLst/>
                          <a:latin typeface="+mn-lt"/>
                          <a:ea typeface="+mn-ea"/>
                          <a:cs typeface="+mn-cs"/>
                        </a:rPr>
                        <a:t>−</a:t>
                      </a:r>
                      <a:r>
                        <a:rPr lang="en-US" sz="1400" kern="1200" dirty="0">
                          <a:solidFill>
                            <a:schemeClr val="tx1"/>
                          </a:solidFill>
                          <a:effectLst/>
                          <a:latin typeface="+mn-lt"/>
                          <a:ea typeface="+mn-ea"/>
                          <a:cs typeface="+mn-cs"/>
                        </a:rPr>
                        <a:t> and NH</a:t>
                      </a:r>
                      <a:r>
                        <a:rPr lang="en-US" sz="1400" kern="1200" baseline="-25000" dirty="0">
                          <a:solidFill>
                            <a:schemeClr val="tx1"/>
                          </a:solidFill>
                          <a:effectLst/>
                          <a:latin typeface="+mn-lt"/>
                          <a:ea typeface="+mn-ea"/>
                          <a:cs typeface="+mn-cs"/>
                        </a:rPr>
                        <a:t>4</a:t>
                      </a:r>
                      <a:r>
                        <a:rPr lang="en-US" sz="1400" kern="1200" baseline="30000" dirty="0">
                          <a:solidFill>
                            <a:schemeClr val="tx1"/>
                          </a:solidFill>
                          <a:effectLst/>
                          <a:latin typeface="+mn-lt"/>
                          <a:ea typeface="+mn-ea"/>
                          <a:cs typeface="+mn-cs"/>
                        </a:rPr>
                        <a:t>+ </a:t>
                      </a:r>
                      <a:r>
                        <a:rPr lang="en-US" sz="1400" kern="1200" dirty="0">
                          <a:solidFill>
                            <a:schemeClr val="tx1"/>
                          </a:solidFill>
                          <a:effectLst/>
                          <a:latin typeface="+mn-lt"/>
                          <a:ea typeface="+mn-ea"/>
                          <a:cs typeface="+mn-cs"/>
                        </a:rPr>
                        <a:t>in different concentrations are systematically studied by water drop test (WDT). The characterizations of the products of ECM include FESEM/ EDX. The effects of different contaminants on the mean time to failure and the mechanism of ECM will be investigated. </a:t>
                      </a:r>
                      <a:endParaRPr lang="en-MY" sz="14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244477">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200" noProof="0" dirty="0">
                          <a:latin typeface="Verdana" panose="020B0604030504040204" pitchFamily="34" charset="0"/>
                          <a:ea typeface="Verdana" panose="020B0604030504040204" pitchFamily="34" charset="0"/>
                          <a:cs typeface="Verdana" panose="020B0604030504040204" pitchFamily="34" charset="0"/>
                        </a:rPr>
                        <a:t>To investigate the ionic contaminants in the rainwater collected in Kuala Lumpur, Malaysia.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To study the ECM mechanism of tin in rainwater.</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To investigate the effect of varying ionic contaminants concentration on the ECM of tin.</a:t>
                      </a:r>
                    </a:p>
                    <a:p>
                      <a:pPr marL="342900" indent="-342900">
                        <a:buFont typeface="+mj-lt"/>
                        <a:buAutoNum type="arabicPeriod"/>
                      </a:pPr>
                      <a:r>
                        <a:rPr lang="en-US" sz="1200" noProof="0" dirty="0">
                          <a:latin typeface="Verdana" panose="020B0604030504040204" pitchFamily="34" charset="0"/>
                          <a:ea typeface="Verdana" panose="020B0604030504040204" pitchFamily="34" charset="0"/>
                          <a:cs typeface="Verdana" panose="020B0604030504040204" pitchFamily="34" charset="0"/>
                        </a:rPr>
                        <a:t>To identify the products of ECM of 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512431">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Equipment</a:t>
                      </a:r>
                      <a:r>
                        <a:rPr lang="en-US" sz="14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4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Ion chromatography (IC) system; Semiconductor characterization system(SCS); FESEM/ EDX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3590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err="1">
                          <a:latin typeface="Verdana" panose="020B0604030504040204" pitchFamily="34" charset="0"/>
                          <a:ea typeface="Verdana" panose="020B0604030504040204" pitchFamily="34" charset="0"/>
                          <a:cs typeface="Verdana" panose="020B0604030504040204" pitchFamily="34" charset="0"/>
                        </a:rPr>
                        <a:t>Kiethley</a:t>
                      </a:r>
                      <a:r>
                        <a:rPr lang="en-US" sz="1200" noProof="0" dirty="0">
                          <a:latin typeface="Verdana" panose="020B0604030504040204" pitchFamily="34" charset="0"/>
                          <a:ea typeface="Verdana" panose="020B0604030504040204" pitchFamily="34" charset="0"/>
                          <a:cs typeface="Verdana" panose="020B0604030504040204" pitchFamily="34" charset="0"/>
                        </a:rPr>
                        <a:t> Interactive Test Environment (KITE); IC Measure</a:t>
                      </a:r>
                      <a:r>
                        <a:rPr lang="en-US" sz="1200" noProof="0">
                          <a:latin typeface="Verdana" panose="020B0604030504040204" pitchFamily="34" charset="0"/>
                          <a:ea typeface="Verdana" panose="020B0604030504040204" pitchFamily="34" charset="0"/>
                          <a:cs typeface="Verdana" panose="020B0604030504040204" pitchFamily="34" charset="0"/>
                        </a:rPr>
                        <a:t>; Microsoft Excel</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463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pc="-50" baseline="0" dirty="0">
                          <a:latin typeface="Verdana" panose="020B0604030504040204" pitchFamily="34" charset="0"/>
                          <a:ea typeface="Verdana" panose="020B0604030504040204" pitchFamily="34" charset="0"/>
                          <a:cs typeface="Verdana" panose="020B0604030504040204" pitchFamily="34" charset="0"/>
                        </a:rPr>
                        <a:t>Supervisor (Department):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a:latin typeface="Verdana" panose="020B0604030504040204" pitchFamily="34" charset="0"/>
                          <a:ea typeface="Verdana" panose="020B0604030504040204" pitchFamily="34" charset="0"/>
                          <a:cs typeface="Verdana" panose="020B0604030504040204" pitchFamily="34" charset="0"/>
                        </a:rPr>
                        <a:t>Prof. Dr. A. S. M. A. Haseeb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12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Master of Engineering (Materials/Mechanical)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12340">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200" noProof="0" dirty="0">
                          <a:latin typeface="Verdana" panose="020B0604030504040204" pitchFamily="34" charset="0"/>
                          <a:ea typeface="Verdana" panose="020B0604030504040204" pitchFamily="34" charset="0"/>
                          <a:cs typeface="Verdana" panose="020B0604030504040204" pitchFamily="34" charset="0"/>
                        </a:rPr>
                        <a:t>Maximum</a:t>
                      </a:r>
                      <a:r>
                        <a:rPr lang="en-US" sz="12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2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23607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19312" y="111516"/>
          <a:ext cx="11538859" cy="6230417"/>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536554">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indent="0" algn="l" defTabSz="914400" rtl="0" eaLnBrk="1" latinLnBrk="0" hangingPunct="1">
                        <a:buFont typeface="+mj-lt"/>
                        <a:buNone/>
                      </a:pPr>
                      <a:r>
                        <a:rPr lang="en-GB" sz="1400" kern="1200" dirty="0">
                          <a:solidFill>
                            <a:schemeClr val="tx1"/>
                          </a:solidFill>
                          <a:latin typeface="Verdana" panose="020B0604030504040204" pitchFamily="34" charset="0"/>
                          <a:ea typeface="Verdana" panose="020B0604030504040204" pitchFamily="34" charset="0"/>
                          <a:cs typeface="+mn-cs"/>
                        </a:rPr>
                        <a:t>Creep behaviour of advanced multicomponent</a:t>
                      </a:r>
                      <a:r>
                        <a:rPr lang="en-MY" sz="1400" kern="1200" dirty="0">
                          <a:solidFill>
                            <a:schemeClr val="tx1"/>
                          </a:solidFill>
                          <a:latin typeface="Verdana" panose="020B0604030504040204" pitchFamily="34" charset="0"/>
                          <a:ea typeface="Verdana" panose="020B0604030504040204" pitchFamily="34" charset="0"/>
                          <a:cs typeface="+mn-cs"/>
                        </a:rPr>
                        <a:t> solder alloy for electronic packages</a:t>
                      </a:r>
                      <a:endParaRPr lang="en-US" sz="14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indent="0" algn="l" defTabSz="914400" rtl="0" eaLnBrk="1" latinLnBrk="0" hangingPunct="1">
                        <a:buFont typeface="+mj-lt"/>
                        <a:buNone/>
                      </a:pPr>
                      <a:r>
                        <a:rPr lang="en-GB" sz="1400" kern="1200" dirty="0">
                          <a:solidFill>
                            <a:schemeClr val="tx1"/>
                          </a:solidFill>
                          <a:latin typeface="Verdana" panose="020B0604030504040204" pitchFamily="34" charset="0"/>
                          <a:ea typeface="Verdana" panose="020B0604030504040204" pitchFamily="34" charset="0"/>
                          <a:cs typeface="+mn-cs"/>
                        </a:rPr>
                        <a:t>An innovative solder alloy was created recently by adding different elements Sn/Ag/Bi/Sb/Cu/Ni-X in certain percentage. This novel solder material lacks scientific data and requires a lot of characterization work to justify the reliability of it. As compared to the conventional Sn/Ag/Cu solders, the lifetime in thermal cycling test was longer in industrial report. However, creep test of dog bone shape sample of this solder under thermal aging condition according to JEDEC standard was not studied. In this research, the newly created solder will be aged under different temperature and duration, then creep tests under different applied stresses will be conducted. Besides, microstructures of the solder cross section with different test condition will be observed. Characterization and reliability of this solder will be summarized.</a:t>
                      </a:r>
                      <a:endParaRPr lang="en-US" sz="140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a:t>
                      </a:r>
                      <a:r>
                        <a:rPr lang="en-US" sz="1400" baseline="0" noProof="0" dirty="0">
                          <a:latin typeface="Verdana" panose="020B0604030504040204" pitchFamily="34" charset="0"/>
                          <a:ea typeface="Verdana" panose="020B0604030504040204" pitchFamily="34" charset="0"/>
                          <a:cs typeface="Verdana" panose="020B0604030504040204" pitchFamily="34" charset="0"/>
                        </a:rPr>
                        <a:t> test the creep performance of a new solder alloy with thermal aging.</a:t>
                      </a:r>
                      <a:r>
                        <a:rPr lang="en-US" sz="14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a:t>
                      </a:r>
                      <a:r>
                        <a:rPr lang="en-US" sz="1400" baseline="0" noProof="0" dirty="0">
                          <a:latin typeface="Verdana" panose="020B0604030504040204" pitchFamily="34" charset="0"/>
                          <a:ea typeface="Verdana" panose="020B0604030504040204" pitchFamily="34" charset="0"/>
                          <a:cs typeface="Verdana" panose="020B0604030504040204" pitchFamily="34" charset="0"/>
                        </a:rPr>
                        <a:t> observe the microstructure changing of the solder cross section with different test conditions.</a:t>
                      </a:r>
                    </a:p>
                    <a:p>
                      <a:pPr marL="342900" indent="-342900">
                        <a:buFont typeface="+mj-lt"/>
                        <a:buAutoNum type="arabicPeriod"/>
                      </a:pPr>
                      <a:r>
                        <a:rPr lang="en-US" sz="1400" baseline="0" noProof="0" dirty="0">
                          <a:latin typeface="Verdana" panose="020B0604030504040204" pitchFamily="34" charset="0"/>
                          <a:ea typeface="Verdana" panose="020B0604030504040204" pitchFamily="34" charset="0"/>
                          <a:cs typeface="Verdana" panose="020B0604030504040204" pitchFamily="34" charset="0"/>
                        </a:rPr>
                        <a:t>To create a numerical model to predict the relationship between aging and creep behavior of this new solder alloy.</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Equipment</a:t>
                      </a:r>
                      <a:r>
                        <a:rPr lang="en-US" sz="14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4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Temperature chamber, Creep test machine, </a:t>
                      </a:r>
                      <a:r>
                        <a:rPr lang="en-US" sz="1400" noProof="0" dirty="0" err="1">
                          <a:latin typeface="Verdana" panose="020B0604030504040204" pitchFamily="34" charset="0"/>
                          <a:ea typeface="Verdana" panose="020B0604030504040204" pitchFamily="34" charset="0"/>
                          <a:cs typeface="Verdana" panose="020B0604030504040204" pitchFamily="34" charset="0"/>
                        </a:rPr>
                        <a:t>FeSEM</a:t>
                      </a:r>
                      <a:r>
                        <a:rPr lang="en-US" sz="1400" noProof="0" dirty="0">
                          <a:latin typeface="Verdana" panose="020B0604030504040204" pitchFamily="34" charset="0"/>
                          <a:ea typeface="Verdana" panose="020B0604030504040204" pitchFamily="34" charset="0"/>
                          <a:cs typeface="Verdana" panose="020B0604030504040204" pitchFamily="34" charset="0"/>
                        </a:rPr>
                        <a:t>, EDX, Grinding and polishing machine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a:latin typeface="Verdana" panose="020B0604030504040204" pitchFamily="34" charset="0"/>
                          <a:ea typeface="Verdana" panose="020B0604030504040204" pitchFamily="34" charset="0"/>
                          <a:cs typeface="Verdana" panose="020B0604030504040204" pitchFamily="34" charset="0"/>
                        </a:rPr>
                        <a:t>Excel, Origin </a:t>
                      </a:r>
                      <a:r>
                        <a:rPr lang="en-US" sz="1400" noProof="0" dirty="0">
                          <a:latin typeface="Verdana" panose="020B0604030504040204" pitchFamily="34" charset="0"/>
                          <a:ea typeface="Verdana" panose="020B0604030504040204" pitchFamily="34" charset="0"/>
                          <a:cs typeface="Verdana" panose="020B0604030504040204" pitchFamily="34" charset="0"/>
                        </a:rPr>
                        <a:t>Pro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pc="-50" baseline="0" dirty="0">
                          <a:latin typeface="Verdana" panose="020B0604030504040204" pitchFamily="34" charset="0"/>
                          <a:ea typeface="Verdana" panose="020B0604030504040204" pitchFamily="34" charset="0"/>
                          <a:cs typeface="Verdana" panose="020B0604030504040204" pitchFamily="34" charset="0"/>
                        </a:rPr>
                        <a:t>Supervisor (Department):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Prof. A. S. M. A. Haseeb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Master of Material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4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400" noProof="0" dirty="0">
                          <a:latin typeface="Verdana" panose="020B0604030504040204" pitchFamily="34" charset="0"/>
                          <a:ea typeface="Verdana" panose="020B0604030504040204" pitchFamily="34" charset="0"/>
                          <a:cs typeface="Verdana" panose="020B0604030504040204" pitchFamily="34" charset="0"/>
                        </a:rPr>
                        <a:t>Maximum</a:t>
                      </a:r>
                      <a:r>
                        <a:rPr lang="en-US" sz="14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161693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1169</Words>
  <Application>Microsoft Office PowerPoint</Application>
  <PresentationFormat>Widescreen</PresentationFormat>
  <Paragraphs>73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 MD. ABDUL HASEEB</cp:lastModifiedBy>
  <cp:revision>20</cp:revision>
  <dcterms:created xsi:type="dcterms:W3CDTF">2018-01-03T06:54:22Z</dcterms:created>
  <dcterms:modified xsi:type="dcterms:W3CDTF">2021-09-30T04:16:25Z</dcterms:modified>
</cp:coreProperties>
</file>